
<file path=[Content_Types].xml><?xml version="1.0" encoding="utf-8"?>
<Types xmlns="http://schemas.openxmlformats.org/package/2006/content-types">
  <Default Extension="gif" ContentType="image/gif"/>
  <Default Extension="jpeg" ContentType="image/jpeg"/>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 id="2147483750" r:id="rId2"/>
  </p:sldMasterIdLst>
  <p:notesMasterIdLst>
    <p:notesMasterId r:id="rId62"/>
  </p:notesMasterIdLst>
  <p:sldIdLst>
    <p:sldId id="256" r:id="rId3"/>
    <p:sldId id="458" r:id="rId4"/>
    <p:sldId id="257" r:id="rId5"/>
    <p:sldId id="459" r:id="rId6"/>
    <p:sldId id="467" r:id="rId7"/>
    <p:sldId id="469" r:id="rId8"/>
    <p:sldId id="472" r:id="rId9"/>
    <p:sldId id="474" r:id="rId10"/>
    <p:sldId id="475" r:id="rId11"/>
    <p:sldId id="503" r:id="rId12"/>
    <p:sldId id="504" r:id="rId13"/>
    <p:sldId id="468" r:id="rId14"/>
    <p:sldId id="488" r:id="rId15"/>
    <p:sldId id="490" r:id="rId16"/>
    <p:sldId id="489" r:id="rId17"/>
    <p:sldId id="491" r:id="rId18"/>
    <p:sldId id="492" r:id="rId19"/>
    <p:sldId id="259" r:id="rId20"/>
    <p:sldId id="261" r:id="rId21"/>
    <p:sldId id="265" r:id="rId22"/>
    <p:sldId id="267" r:id="rId23"/>
    <p:sldId id="493" r:id="rId24"/>
    <p:sldId id="494" r:id="rId25"/>
    <p:sldId id="495" r:id="rId26"/>
    <p:sldId id="496" r:id="rId27"/>
    <p:sldId id="497" r:id="rId28"/>
    <p:sldId id="498" r:id="rId29"/>
    <p:sldId id="487" r:id="rId30"/>
    <p:sldId id="460" r:id="rId31"/>
    <p:sldId id="461" r:id="rId32"/>
    <p:sldId id="462" r:id="rId33"/>
    <p:sldId id="463" r:id="rId34"/>
    <p:sldId id="464" r:id="rId35"/>
    <p:sldId id="465" r:id="rId36"/>
    <p:sldId id="466" r:id="rId37"/>
    <p:sldId id="499" r:id="rId38"/>
    <p:sldId id="500" r:id="rId39"/>
    <p:sldId id="470" r:id="rId40"/>
    <p:sldId id="471" r:id="rId41"/>
    <p:sldId id="473" r:id="rId42"/>
    <p:sldId id="476" r:id="rId43"/>
    <p:sldId id="477" r:id="rId44"/>
    <p:sldId id="478" r:id="rId45"/>
    <p:sldId id="479" r:id="rId46"/>
    <p:sldId id="480" r:id="rId47"/>
    <p:sldId id="481" r:id="rId48"/>
    <p:sldId id="482" r:id="rId49"/>
    <p:sldId id="483" r:id="rId50"/>
    <p:sldId id="484" r:id="rId51"/>
    <p:sldId id="485" r:id="rId52"/>
    <p:sldId id="486" r:id="rId53"/>
    <p:sldId id="501" r:id="rId54"/>
    <p:sldId id="506" r:id="rId55"/>
    <p:sldId id="508" r:id="rId56"/>
    <p:sldId id="507" r:id="rId57"/>
    <p:sldId id="502" r:id="rId58"/>
    <p:sldId id="505" r:id="rId59"/>
    <p:sldId id="260" r:id="rId60"/>
    <p:sldId id="444" r:id="rId61"/>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6758" autoAdjust="0"/>
  </p:normalViewPr>
  <p:slideViewPr>
    <p:cSldViewPr>
      <p:cViewPr varScale="1">
        <p:scale>
          <a:sx n="55" d="100"/>
          <a:sy n="55" d="100"/>
        </p:scale>
        <p:origin x="1096" y="3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11T20:54:45.503"/>
    </inkml:context>
    <inkml:brush xml:id="br0">
      <inkml:brushProperty name="width" value="0.3" units="cm"/>
      <inkml:brushProperty name="height" value="0.6" units="cm"/>
      <inkml:brushProperty name="color" value="#A9D8FF"/>
      <inkml:brushProperty name="tip" value="rectangle"/>
      <inkml:brushProperty name="rasterOp" value="maskPen"/>
      <inkml:brushProperty name="ignorePressure" value="1"/>
    </inkml:brush>
  </inkml:definitions>
  <inkml:trace contextRef="#ctx0" brushRef="#br0">3321 935,'-416'33,"275"-16,-77 7,-531 35,261-62,411 0,0-3,-142-30,170 28,-1 2,-64 0,28 3,69 1,0-1,0-1,1 0,-28-12,23 9,-42-11,44 15,0-2,0 0,1-1,-1-1,2-1,-1 0,1-1,0-1,-20-16,15 10,-42-21,48 29,0-1,0 0,1-1,0-1,1 0,-16-16,26 21,0 0,0-1,1 1,0-1,0 1,0-1,1 0,0 0,0 0,1 0,0-1,0 1,1 0,0-10,1 2,0 1,1-1,0 1,1-1,1 1,6-16,-8 24,1 0,-1-1,1 1,0 0,1 1,0-1,-1 1,2-1,-1 1,1 0,-1 1,2-1,-1 1,0 0,1 0,-1 0,1 1,0 0,1 0,-1 1,12-4,87-19,-96 22,1 0,-1 0,1-1,-1-1,10-6,-9 5,0 1,0 0,1 0,12-3,8 2,57-4,-13 2,-9-3,87-27,-19 7,-88 23,76-26,-99 26,3-2,0 0,1 2,0 2,37-6,86 9,-100 4,1-3,52-8,86-14,-53 8,-55 7,44-8,-74 9,95-4,52 13,-74 1,277-2,-373 2,-1 1,0 1,0 2,0 1,-1 0,0 2,0 1,40 23,-8-2,-18-8,69 27,-95-45,-1 1,0 0,0 1,0 0,-1 1,0 0,-1 1,20 20,-28-26,1 1,-1 0,0 0,0 1,0-1,-1 1,1-1,-1 1,0 0,-1 0,1 0,-1 0,0 0,0 0,0 0,-1 0,0 0,0 1,0-1,-1 0,0 0,0 0,0 0,0 0,-1 0,0 0,-3 7,1-6,1-1,-1 1,0-1,0 1,0-1,-1 0,1-1,-1 1,-1-1,1 0,-8 5,-4-1,0 0,-30 9,8-3,17-4,0 1,-26 17,31-17,-1-1,0 0,-1-1,-21 7,36-15,-34 11,-1-1,-1-2,-80 7,-255-16,163-2,180 1,0-2,-35-8,-23-3,0-3,64 11,-1 1,-30-1,-367 4,211 4,-598-2,791 1,-1 1,-35 8,36-5,-2-1,-27 1,47-5,0 0,0 0,0-1,0 1,0 0,0-1,1 1,-1-1,0 0,0 1,0-1,1 0,-1 0,0 0,1 0,-3-2,4 2,0 1,-1 0,1-1,0 1,-1-1,1 1,0-1,0 1,-1-1,1 1,0-1,0 1,0-1,0 1,0-1,0 0,0 1,0-1,0 1,0-1,0 1,0-2,1 1,-1 0,1 0,-1 0,1 0,0 0,0 0,0 0,-1 0,1 0,0 1,0-1,0 0,0 0,2 0,5-3,0 0,1 1,0 0,-1 1,1 0,0 0,15 0,15-4,68-11,-66 11,68-16,-42 2,178-46,342-40,-454 84,-12 4,-52 9,-1-3,0-3,71-25,-118 33,0 1,1 1,0 1,43-3,-23 5,69 8,-93-3,0 1,-1 1,1 0,16 8,-14-5,1-1,21 4,-1-5,41 1,-54-6,0 1,-1 1,1 2,33 10,-32-4</inkml:trace>
</inkml:ink>
</file>

<file path=ppt/media/image1.png>
</file>

<file path=ppt/media/image10.png>
</file>

<file path=ppt/media/image100.png>
</file>

<file path=ppt/media/image11.jpeg>
</file>

<file path=ppt/media/image11.png>
</file>

<file path=ppt/media/image12.jpg>
</file>

<file path=ppt/media/image12.png>
</file>

<file path=ppt/media/image13.png>
</file>

<file path=ppt/media/image130.png>
</file>

<file path=ppt/media/image14.jpg>
</file>

<file path=ppt/media/image14.png>
</file>

<file path=ppt/media/image140.png>
</file>

<file path=ppt/media/image15.png>
</file>

<file path=ppt/media/image16.png>
</file>

<file path=ppt/media/image17.png>
</file>

<file path=ppt/media/image170.png>
</file>

<file path=ppt/media/image18.png>
</file>

<file path=ppt/media/image19.png>
</file>

<file path=ppt/media/image2.png>
</file>

<file path=ppt/media/image20.png>
</file>

<file path=ppt/media/image200.png>
</file>

<file path=ppt/media/image21.png>
</file>

<file path=ppt/media/image210.png>
</file>

<file path=ppt/media/image22.png>
</file>

<file path=ppt/media/image23.png>
</file>

<file path=ppt/media/image24.png>
</file>

<file path=ppt/media/image25.png>
</file>

<file path=ppt/media/image26.png>
</file>

<file path=ppt/media/image27.png>
</file>

<file path=ppt/media/image28.gif>
</file>

<file path=ppt/media/image29.png>
</file>

<file path=ppt/media/image3.png>
</file>

<file path=ppt/media/image30.png>
</file>

<file path=ppt/media/image31.png>
</file>

<file path=ppt/media/image32.jpeg>
</file>

<file path=ppt/media/image32.png>
</file>

<file path=ppt/media/image33.png>
</file>

<file path=ppt/media/image34.jpeg>
</file>

<file path=ppt/media/image35.png>
</file>

<file path=ppt/media/image350.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6725"/>
          </a:xfrm>
          <a:prstGeom prst="rect">
            <a:avLst/>
          </a:prstGeom>
        </p:spPr>
        <p:txBody>
          <a:bodyPr vert="horz" lIns="91440" tIns="45720" rIns="91440" bIns="45720" rtlCol="0"/>
          <a:lstStyle>
            <a:lvl1pPr algn="r">
              <a:defRPr sz="1200"/>
            </a:lvl1pPr>
          </a:lstStyle>
          <a:p>
            <a:fld id="{EF911157-0FC2-4F06-8D61-FD647FE4E19D}" type="datetimeFigureOut">
              <a:rPr lang="en-US" smtClean="0"/>
              <a:t>10/17/2023</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73575"/>
            <a:ext cx="5607050" cy="36607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6725"/>
          </a:xfrm>
          <a:prstGeom prst="rect">
            <a:avLst/>
          </a:prstGeom>
        </p:spPr>
        <p:txBody>
          <a:bodyPr vert="horz" lIns="91440" tIns="45720" rIns="91440" bIns="45720" rtlCol="0" anchor="b"/>
          <a:lstStyle>
            <a:lvl1pPr algn="r">
              <a:defRPr sz="1200"/>
            </a:lvl1pPr>
          </a:lstStyle>
          <a:p>
            <a:fld id="{4AF79E1B-2C51-4B9B-8EA4-26DE9E345AFF}" type="slidenum">
              <a:rPr lang="en-US" smtClean="0"/>
              <a:t>‹#›</a:t>
            </a:fld>
            <a:endParaRPr lang="en-US"/>
          </a:p>
        </p:txBody>
      </p:sp>
    </p:spTree>
    <p:extLst>
      <p:ext uri="{BB962C8B-B14F-4D97-AF65-F5344CB8AC3E}">
        <p14:creationId xmlns:p14="http://schemas.microsoft.com/office/powerpoint/2010/main" val="836726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a:t>
            </a:fld>
            <a:endParaRPr lang="en-US"/>
          </a:p>
        </p:txBody>
      </p:sp>
    </p:spTree>
    <p:extLst>
      <p:ext uri="{BB962C8B-B14F-4D97-AF65-F5344CB8AC3E}">
        <p14:creationId xmlns:p14="http://schemas.microsoft.com/office/powerpoint/2010/main" val="3611709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10</a:t>
            </a:fld>
            <a:endParaRPr lang="en-US"/>
          </a:p>
        </p:txBody>
      </p:sp>
    </p:spTree>
    <p:extLst>
      <p:ext uri="{BB962C8B-B14F-4D97-AF65-F5344CB8AC3E}">
        <p14:creationId xmlns:p14="http://schemas.microsoft.com/office/powerpoint/2010/main" val="35677833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11</a:t>
            </a:fld>
            <a:endParaRPr lang="en-US"/>
          </a:p>
        </p:txBody>
      </p:sp>
    </p:spTree>
    <p:extLst>
      <p:ext uri="{BB962C8B-B14F-4D97-AF65-F5344CB8AC3E}">
        <p14:creationId xmlns:p14="http://schemas.microsoft.com/office/powerpoint/2010/main" val="23260840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12</a:t>
            </a:fld>
            <a:endParaRPr lang="en-US"/>
          </a:p>
        </p:txBody>
      </p:sp>
    </p:spTree>
    <p:extLst>
      <p:ext uri="{BB962C8B-B14F-4D97-AF65-F5344CB8AC3E}">
        <p14:creationId xmlns:p14="http://schemas.microsoft.com/office/powerpoint/2010/main" val="26812128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come back to Poisson</a:t>
            </a:r>
          </a:p>
        </p:txBody>
      </p:sp>
      <p:sp>
        <p:nvSpPr>
          <p:cNvPr id="4" name="Slide Number Placeholder 3"/>
          <p:cNvSpPr>
            <a:spLocks noGrp="1"/>
          </p:cNvSpPr>
          <p:nvPr>
            <p:ph type="sldNum" sz="quarter" idx="5"/>
          </p:nvPr>
        </p:nvSpPr>
        <p:spPr/>
        <p:txBody>
          <a:bodyPr/>
          <a:lstStyle/>
          <a:p>
            <a:fld id="{4AF79E1B-2C51-4B9B-8EA4-26DE9E345AFF}" type="slidenum">
              <a:rPr lang="en-US" smtClean="0"/>
              <a:t>13</a:t>
            </a:fld>
            <a:endParaRPr lang="en-US"/>
          </a:p>
        </p:txBody>
      </p:sp>
    </p:spTree>
    <p:extLst>
      <p:ext uri="{BB962C8B-B14F-4D97-AF65-F5344CB8AC3E}">
        <p14:creationId xmlns:p14="http://schemas.microsoft.com/office/powerpoint/2010/main" val="1889675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Gonna</a:t>
            </a:r>
            <a:r>
              <a:rPr lang="en-US" dirty="0"/>
              <a:t> spend more time on these today</a:t>
            </a:r>
          </a:p>
        </p:txBody>
      </p:sp>
      <p:sp>
        <p:nvSpPr>
          <p:cNvPr id="4" name="Slide Number Placeholder 3"/>
          <p:cNvSpPr>
            <a:spLocks noGrp="1"/>
          </p:cNvSpPr>
          <p:nvPr>
            <p:ph type="sldNum" sz="quarter" idx="5"/>
          </p:nvPr>
        </p:nvSpPr>
        <p:spPr/>
        <p:txBody>
          <a:bodyPr/>
          <a:lstStyle/>
          <a:p>
            <a:fld id="{4AF79E1B-2C51-4B9B-8EA4-26DE9E345AFF}" type="slidenum">
              <a:rPr lang="en-US" smtClean="0"/>
              <a:t>14</a:t>
            </a:fld>
            <a:endParaRPr lang="en-US"/>
          </a:p>
        </p:txBody>
      </p:sp>
    </p:spTree>
    <p:extLst>
      <p:ext uri="{BB962C8B-B14F-4D97-AF65-F5344CB8AC3E}">
        <p14:creationId xmlns:p14="http://schemas.microsoft.com/office/powerpoint/2010/main" val="26640135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distributions are related! We pick the most useful ones. </a:t>
            </a:r>
          </a:p>
        </p:txBody>
      </p:sp>
      <p:sp>
        <p:nvSpPr>
          <p:cNvPr id="4" name="Slide Number Placeholder 3"/>
          <p:cNvSpPr>
            <a:spLocks noGrp="1"/>
          </p:cNvSpPr>
          <p:nvPr>
            <p:ph type="sldNum" sz="quarter" idx="5"/>
          </p:nvPr>
        </p:nvSpPr>
        <p:spPr/>
        <p:txBody>
          <a:bodyPr/>
          <a:lstStyle/>
          <a:p>
            <a:fld id="{4AF79E1B-2C51-4B9B-8EA4-26DE9E345AFF}" type="slidenum">
              <a:rPr lang="en-US" smtClean="0"/>
              <a:t>15</a:t>
            </a:fld>
            <a:endParaRPr lang="en-US"/>
          </a:p>
        </p:txBody>
      </p:sp>
    </p:spTree>
    <p:extLst>
      <p:ext uri="{BB962C8B-B14F-4D97-AF65-F5344CB8AC3E}">
        <p14:creationId xmlns:p14="http://schemas.microsoft.com/office/powerpoint/2010/main" val="1248870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Mathematically, how do you deal with this? It’s a nightmare! But the moment generating function, etc., are actually quite easy to compute. Why is pi in the distribution? Look here: https://www.youtube.com/watch?v=cy8r7WSuT1I. </a:t>
            </a:r>
          </a:p>
        </p:txBody>
      </p:sp>
      <p:sp>
        <p:nvSpPr>
          <p:cNvPr id="4" name="Slide Number Placeholder 3"/>
          <p:cNvSpPr>
            <a:spLocks noGrp="1"/>
          </p:cNvSpPr>
          <p:nvPr>
            <p:ph type="sldNum" sz="quarter" idx="5"/>
          </p:nvPr>
        </p:nvSpPr>
        <p:spPr/>
        <p:txBody>
          <a:bodyPr/>
          <a:lstStyle/>
          <a:p>
            <a:fld id="{4AF79E1B-2C51-4B9B-8EA4-26DE9E345AFF}" type="slidenum">
              <a:rPr lang="en-US" smtClean="0"/>
              <a:t>17</a:t>
            </a:fld>
            <a:endParaRPr lang="en-US"/>
          </a:p>
        </p:txBody>
      </p:sp>
    </p:spTree>
    <p:extLst>
      <p:ext uri="{BB962C8B-B14F-4D97-AF65-F5344CB8AC3E}">
        <p14:creationId xmlns:p14="http://schemas.microsoft.com/office/powerpoint/2010/main" val="8326893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Much easier on computer now. Critical values</a:t>
            </a:r>
          </a:p>
        </p:txBody>
      </p:sp>
      <p:sp>
        <p:nvSpPr>
          <p:cNvPr id="4" name="Slide Number Placeholder 3"/>
          <p:cNvSpPr>
            <a:spLocks noGrp="1"/>
          </p:cNvSpPr>
          <p:nvPr>
            <p:ph type="sldNum" sz="quarter" idx="5"/>
          </p:nvPr>
        </p:nvSpPr>
        <p:spPr/>
        <p:txBody>
          <a:bodyPr/>
          <a:lstStyle/>
          <a:p>
            <a:fld id="{4AF79E1B-2C51-4B9B-8EA4-26DE9E345AFF}" type="slidenum">
              <a:rPr lang="en-US" smtClean="0"/>
              <a:t>19</a:t>
            </a:fld>
            <a:endParaRPr lang="en-US"/>
          </a:p>
        </p:txBody>
      </p:sp>
    </p:spTree>
    <p:extLst>
      <p:ext uri="{BB962C8B-B14F-4D97-AF65-F5344CB8AC3E}">
        <p14:creationId xmlns:p14="http://schemas.microsoft.com/office/powerpoint/2010/main" val="25663329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it’s important to see the math here at least once. Let’s walk through it.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21808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it’s important to see the math here at least once. Let’s walk through it.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9403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CA" dirty="0"/>
          </a:p>
        </p:txBody>
      </p:sp>
      <p:sp>
        <p:nvSpPr>
          <p:cNvPr id="4" name="Slide Number Placeholder 3"/>
          <p:cNvSpPr>
            <a:spLocks noGrp="1"/>
          </p:cNvSpPr>
          <p:nvPr>
            <p:ph type="sldNum" sz="quarter" idx="5"/>
          </p:nvPr>
        </p:nvSpPr>
        <p:spPr/>
        <p:txBody>
          <a:bodyPr/>
          <a:lstStyle/>
          <a:p>
            <a:fld id="{4AF79E1B-2C51-4B9B-8EA4-26DE9E345AFF}" type="slidenum">
              <a:rPr lang="en-US" smtClean="0"/>
              <a:t>2</a:t>
            </a:fld>
            <a:endParaRPr lang="en-US"/>
          </a:p>
        </p:txBody>
      </p:sp>
    </p:spTree>
    <p:extLst>
      <p:ext uri="{BB962C8B-B14F-4D97-AF65-F5344CB8AC3E}">
        <p14:creationId xmlns:p14="http://schemas.microsoft.com/office/powerpoint/2010/main" val="14484505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6911" marR="10067" indent="-263001" defTabSz="1812066">
              <a:lnSpc>
                <a:spcPct val="102600"/>
              </a:lnSpc>
              <a:spcBef>
                <a:spcPts val="109"/>
              </a:spcBef>
              <a:buClr>
                <a:srgbClr val="1FA49A"/>
              </a:buClr>
              <a:buSzPct val="90909"/>
              <a:buFont typeface="Lucida Sans Unicode"/>
              <a:buChar char="•"/>
              <a:tabLst>
                <a:tab pos="288169" algn="l"/>
              </a:tabLst>
            </a:pPr>
            <a:r>
              <a:rPr lang="en-US" sz="1200" spc="-89" dirty="0">
                <a:solidFill>
                  <a:prstClr val="black"/>
                </a:solidFill>
                <a:latin typeface="Tahoma"/>
                <a:cs typeface="Tahoma"/>
              </a:rPr>
              <a:t>Turns </a:t>
            </a:r>
            <a:r>
              <a:rPr lang="en-US" sz="1200" spc="-69" dirty="0">
                <a:solidFill>
                  <a:prstClr val="black"/>
                </a:solidFill>
                <a:latin typeface="Tahoma"/>
                <a:cs typeface="Tahoma"/>
              </a:rPr>
              <a:t>out </a:t>
            </a:r>
            <a:r>
              <a:rPr lang="en-US" sz="1200" spc="-50" dirty="0">
                <a:solidFill>
                  <a:prstClr val="black"/>
                </a:solidFill>
                <a:latin typeface="Tahoma"/>
                <a:cs typeface="Tahoma"/>
              </a:rPr>
              <a:t>that </a:t>
            </a:r>
            <a:r>
              <a:rPr lang="en-US" sz="1200" spc="-59" dirty="0">
                <a:solidFill>
                  <a:prstClr val="black"/>
                </a:solidFill>
                <a:latin typeface="Tahoma"/>
                <a:cs typeface="Tahoma"/>
              </a:rPr>
              <a:t>lots </a:t>
            </a:r>
            <a:r>
              <a:rPr lang="en-US" sz="1200" spc="-79" dirty="0">
                <a:solidFill>
                  <a:prstClr val="black"/>
                </a:solidFill>
                <a:latin typeface="Tahoma"/>
                <a:cs typeface="Tahoma"/>
              </a:rPr>
              <a:t>of </a:t>
            </a:r>
            <a:r>
              <a:rPr lang="en-US" sz="1200" spc="-109" dirty="0">
                <a:solidFill>
                  <a:prstClr val="black"/>
                </a:solidFill>
                <a:latin typeface="Tahoma"/>
                <a:cs typeface="Tahoma"/>
              </a:rPr>
              <a:t>economic </a:t>
            </a:r>
            <a:r>
              <a:rPr lang="en-US" sz="1200" spc="-99" dirty="0">
                <a:solidFill>
                  <a:prstClr val="black"/>
                </a:solidFill>
                <a:latin typeface="Tahoma"/>
                <a:cs typeface="Tahoma"/>
              </a:rPr>
              <a:t>variables </a:t>
            </a:r>
            <a:r>
              <a:rPr lang="en-US" sz="1200" spc="-149" dirty="0">
                <a:solidFill>
                  <a:prstClr val="black"/>
                </a:solidFill>
                <a:latin typeface="Tahoma"/>
                <a:cs typeface="Tahoma"/>
              </a:rPr>
              <a:t>are </a:t>
            </a:r>
            <a:r>
              <a:rPr lang="en-US" sz="1200" spc="-79" dirty="0">
                <a:solidFill>
                  <a:prstClr val="black"/>
                </a:solidFill>
                <a:latin typeface="Tahoma"/>
                <a:cs typeface="Tahoma"/>
              </a:rPr>
              <a:t>(approximately)  </a:t>
            </a:r>
            <a:r>
              <a:rPr lang="en-US" sz="1200" spc="-89" dirty="0">
                <a:solidFill>
                  <a:prstClr val="black"/>
                </a:solidFill>
                <a:latin typeface="Tahoma"/>
                <a:cs typeface="Tahoma"/>
              </a:rPr>
              <a:t>lognormal!</a:t>
            </a:r>
            <a:endParaRPr lang="en-US" sz="1200" dirty="0">
              <a:solidFill>
                <a:prstClr val="black"/>
              </a:solidFill>
              <a:latin typeface="Tahoma"/>
              <a:cs typeface="Tahoma"/>
            </a:endParaRPr>
          </a:p>
          <a:p>
            <a:pPr marL="286911" indent="-263001" defTabSz="1812066">
              <a:spcBef>
                <a:spcPts val="297"/>
              </a:spcBef>
              <a:buClr>
                <a:srgbClr val="1FA49A"/>
              </a:buClr>
              <a:buSzPct val="90909"/>
              <a:buFont typeface="Lucida Sans Unicode"/>
              <a:buChar char="•"/>
              <a:tabLst>
                <a:tab pos="288169" algn="l"/>
              </a:tabLst>
            </a:pPr>
            <a:r>
              <a:rPr lang="en-US" sz="1200" spc="-109" dirty="0">
                <a:solidFill>
                  <a:prstClr val="black"/>
                </a:solidFill>
                <a:latin typeface="Tahoma"/>
                <a:cs typeface="Tahoma"/>
              </a:rPr>
              <a:t>Example:  </a:t>
            </a:r>
            <a:r>
              <a:rPr lang="en-US" sz="1200" spc="-119" dirty="0">
                <a:solidFill>
                  <a:prstClr val="black"/>
                </a:solidFill>
                <a:latin typeface="Tahoma"/>
                <a:cs typeface="Tahoma"/>
              </a:rPr>
              <a:t>household</a:t>
            </a:r>
            <a:r>
              <a:rPr lang="en-US" sz="1200" spc="-129" dirty="0">
                <a:solidFill>
                  <a:prstClr val="black"/>
                </a:solidFill>
                <a:latin typeface="Tahoma"/>
                <a:cs typeface="Tahoma"/>
              </a:rPr>
              <a:t> </a:t>
            </a:r>
            <a:r>
              <a:rPr lang="en-US" sz="1200" spc="-89" dirty="0">
                <a:solidFill>
                  <a:prstClr val="black"/>
                </a:solidFill>
                <a:latin typeface="Tahoma"/>
                <a:cs typeface="Tahoma"/>
              </a:rPr>
              <a:t>income/consumption</a:t>
            </a:r>
            <a:endParaRPr lang="en-US" sz="1200" dirty="0">
              <a:solidFill>
                <a:prstClr val="black"/>
              </a:solidFill>
              <a:latin typeface="Tahoma"/>
              <a:cs typeface="Tahoma"/>
            </a:endParaRPr>
          </a:p>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35283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it’s important to see the math here at least once. Let’s walk through it.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29665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1429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28</a:t>
            </a:fld>
            <a:endParaRPr lang="en-US"/>
          </a:p>
        </p:txBody>
      </p:sp>
    </p:spTree>
    <p:extLst>
      <p:ext uri="{BB962C8B-B14F-4D97-AF65-F5344CB8AC3E}">
        <p14:creationId xmlns:p14="http://schemas.microsoft.com/office/powerpoint/2010/main" val="3576400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https://irene.vrbik.ok.ubc.ca/labs/confidence-intervals.html. This is the key idea of confidence intervals: means differ in each sample, but we bound them widely enough that in an infinite number of samples, 99% of the CIs capture the true effect (note these are 99% CIs). (Not that the probability of the true effect in any given CI is 99%). </a:t>
            </a:r>
          </a:p>
        </p:txBody>
      </p:sp>
      <p:sp>
        <p:nvSpPr>
          <p:cNvPr id="4" name="Slide Number Placeholder 3"/>
          <p:cNvSpPr>
            <a:spLocks noGrp="1"/>
          </p:cNvSpPr>
          <p:nvPr>
            <p:ph type="sldNum" sz="quarter" idx="5"/>
          </p:nvPr>
        </p:nvSpPr>
        <p:spPr/>
        <p:txBody>
          <a:bodyPr/>
          <a:lstStyle/>
          <a:p>
            <a:fld id="{4AF79E1B-2C51-4B9B-8EA4-26DE9E345AFF}" type="slidenum">
              <a:rPr lang="en-US" smtClean="0"/>
              <a:t>29</a:t>
            </a:fld>
            <a:endParaRPr lang="en-US"/>
          </a:p>
        </p:txBody>
      </p:sp>
    </p:spTree>
    <p:extLst>
      <p:ext uri="{BB962C8B-B14F-4D97-AF65-F5344CB8AC3E}">
        <p14:creationId xmlns:p14="http://schemas.microsoft.com/office/powerpoint/2010/main" val="41493996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30</a:t>
            </a:fld>
            <a:endParaRPr lang="en-US"/>
          </a:p>
        </p:txBody>
      </p:sp>
    </p:spTree>
    <p:extLst>
      <p:ext uri="{BB962C8B-B14F-4D97-AF65-F5344CB8AC3E}">
        <p14:creationId xmlns:p14="http://schemas.microsoft.com/office/powerpoint/2010/main" val="17690085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about a case study: polling people about political opinion. What would violate each of these? </a:t>
            </a:r>
          </a:p>
        </p:txBody>
      </p:sp>
      <p:sp>
        <p:nvSpPr>
          <p:cNvPr id="4" name="Slide Number Placeholder 3"/>
          <p:cNvSpPr>
            <a:spLocks noGrp="1"/>
          </p:cNvSpPr>
          <p:nvPr>
            <p:ph type="sldNum" sz="quarter" idx="5"/>
          </p:nvPr>
        </p:nvSpPr>
        <p:spPr/>
        <p:txBody>
          <a:bodyPr/>
          <a:lstStyle/>
          <a:p>
            <a:fld id="{4AF79E1B-2C51-4B9B-8EA4-26DE9E345AFF}" type="slidenum">
              <a:rPr lang="en-US" smtClean="0"/>
              <a:t>31</a:t>
            </a:fld>
            <a:endParaRPr lang="en-US"/>
          </a:p>
        </p:txBody>
      </p:sp>
    </p:spTree>
    <p:extLst>
      <p:ext uri="{BB962C8B-B14F-4D97-AF65-F5344CB8AC3E}">
        <p14:creationId xmlns:p14="http://schemas.microsoft.com/office/powerpoint/2010/main" val="32789044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32</a:t>
            </a:fld>
            <a:endParaRPr lang="en-US"/>
          </a:p>
        </p:txBody>
      </p:sp>
    </p:spTree>
    <p:extLst>
      <p:ext uri="{BB962C8B-B14F-4D97-AF65-F5344CB8AC3E}">
        <p14:creationId xmlns:p14="http://schemas.microsoft.com/office/powerpoint/2010/main" val="24100258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33</a:t>
            </a:fld>
            <a:endParaRPr lang="en-US"/>
          </a:p>
        </p:txBody>
      </p:sp>
    </p:spTree>
    <p:extLst>
      <p:ext uri="{BB962C8B-B14F-4D97-AF65-F5344CB8AC3E}">
        <p14:creationId xmlns:p14="http://schemas.microsoft.com/office/powerpoint/2010/main" val="3190796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34</a:t>
            </a:fld>
            <a:endParaRPr lang="en-US"/>
          </a:p>
        </p:txBody>
      </p:sp>
    </p:spTree>
    <p:extLst>
      <p:ext uri="{BB962C8B-B14F-4D97-AF65-F5344CB8AC3E}">
        <p14:creationId xmlns:p14="http://schemas.microsoft.com/office/powerpoint/2010/main" val="436306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a:t>
            </a:fld>
            <a:endParaRPr lang="en-US"/>
          </a:p>
        </p:txBody>
      </p:sp>
    </p:spTree>
    <p:extLst>
      <p:ext uri="{BB962C8B-B14F-4D97-AF65-F5344CB8AC3E}">
        <p14:creationId xmlns:p14="http://schemas.microsoft.com/office/powerpoint/2010/main" val="34288597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Multipliers depend on the sampling distribution of the underlying variable – e.g., for a standard normal, the multiplier values are 1.96 for 95% and 2.576 for 99%. </a:t>
            </a:r>
          </a:p>
        </p:txBody>
      </p:sp>
      <p:sp>
        <p:nvSpPr>
          <p:cNvPr id="4" name="Slide Number Placeholder 3"/>
          <p:cNvSpPr>
            <a:spLocks noGrp="1"/>
          </p:cNvSpPr>
          <p:nvPr>
            <p:ph type="sldNum" sz="quarter" idx="5"/>
          </p:nvPr>
        </p:nvSpPr>
        <p:spPr/>
        <p:txBody>
          <a:bodyPr/>
          <a:lstStyle/>
          <a:p>
            <a:fld id="{4AF79E1B-2C51-4B9B-8EA4-26DE9E345AFF}" type="slidenum">
              <a:rPr lang="en-US" smtClean="0"/>
              <a:t>35</a:t>
            </a:fld>
            <a:endParaRPr lang="en-US"/>
          </a:p>
        </p:txBody>
      </p:sp>
    </p:spTree>
    <p:extLst>
      <p:ext uri="{BB962C8B-B14F-4D97-AF65-F5344CB8AC3E}">
        <p14:creationId xmlns:p14="http://schemas.microsoft.com/office/powerpoint/2010/main" val="21821399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36</a:t>
            </a:fld>
            <a:endParaRPr lang="en-US"/>
          </a:p>
        </p:txBody>
      </p:sp>
    </p:spTree>
    <p:extLst>
      <p:ext uri="{BB962C8B-B14F-4D97-AF65-F5344CB8AC3E}">
        <p14:creationId xmlns:p14="http://schemas.microsoft.com/office/powerpoint/2010/main" val="1403919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how we write this in the final form. How do we interpret this? </a:t>
            </a:r>
          </a:p>
        </p:txBody>
      </p:sp>
      <p:sp>
        <p:nvSpPr>
          <p:cNvPr id="4" name="Slide Number Placeholder 3"/>
          <p:cNvSpPr>
            <a:spLocks noGrp="1"/>
          </p:cNvSpPr>
          <p:nvPr>
            <p:ph type="sldNum" sz="quarter" idx="5"/>
          </p:nvPr>
        </p:nvSpPr>
        <p:spPr/>
        <p:txBody>
          <a:bodyPr/>
          <a:lstStyle/>
          <a:p>
            <a:fld id="{4AF79E1B-2C51-4B9B-8EA4-26DE9E345AFF}" type="slidenum">
              <a:rPr lang="en-US" smtClean="0"/>
              <a:t>37</a:t>
            </a:fld>
            <a:endParaRPr lang="en-US"/>
          </a:p>
        </p:txBody>
      </p:sp>
    </p:spTree>
    <p:extLst>
      <p:ext uri="{BB962C8B-B14F-4D97-AF65-F5344CB8AC3E}">
        <p14:creationId xmlns:p14="http://schemas.microsoft.com/office/powerpoint/2010/main" val="12792617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particular, intervals that include/don’t include zero are particularly meaningful (we’ll return to this for hypothesis testing)</a:t>
            </a:r>
          </a:p>
        </p:txBody>
      </p:sp>
      <p:sp>
        <p:nvSpPr>
          <p:cNvPr id="4" name="Slide Number Placeholder 3"/>
          <p:cNvSpPr>
            <a:spLocks noGrp="1"/>
          </p:cNvSpPr>
          <p:nvPr>
            <p:ph type="sldNum" sz="quarter" idx="5"/>
          </p:nvPr>
        </p:nvSpPr>
        <p:spPr/>
        <p:txBody>
          <a:bodyPr/>
          <a:lstStyle/>
          <a:p>
            <a:fld id="{4AF79E1B-2C51-4B9B-8EA4-26DE9E345AFF}" type="slidenum">
              <a:rPr lang="en-US" smtClean="0"/>
              <a:t>38</a:t>
            </a:fld>
            <a:endParaRPr lang="en-US"/>
          </a:p>
        </p:txBody>
      </p:sp>
    </p:spTree>
    <p:extLst>
      <p:ext uri="{BB962C8B-B14F-4D97-AF65-F5344CB8AC3E}">
        <p14:creationId xmlns:p14="http://schemas.microsoft.com/office/powerpoint/2010/main" val="7891700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39</a:t>
            </a:fld>
            <a:endParaRPr lang="en-US"/>
          </a:p>
        </p:txBody>
      </p:sp>
    </p:spTree>
    <p:extLst>
      <p:ext uri="{BB962C8B-B14F-4D97-AF65-F5344CB8AC3E}">
        <p14:creationId xmlns:p14="http://schemas.microsoft.com/office/powerpoint/2010/main" val="10631603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40</a:t>
            </a:fld>
            <a:endParaRPr lang="en-US"/>
          </a:p>
        </p:txBody>
      </p:sp>
    </p:spTree>
    <p:extLst>
      <p:ext uri="{BB962C8B-B14F-4D97-AF65-F5344CB8AC3E}">
        <p14:creationId xmlns:p14="http://schemas.microsoft.com/office/powerpoint/2010/main" val="25907775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41</a:t>
            </a:fld>
            <a:endParaRPr lang="en-US"/>
          </a:p>
        </p:txBody>
      </p:sp>
    </p:spTree>
    <p:extLst>
      <p:ext uri="{BB962C8B-B14F-4D97-AF65-F5344CB8AC3E}">
        <p14:creationId xmlns:p14="http://schemas.microsoft.com/office/powerpoint/2010/main" val="12967280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math-inclined</a:t>
            </a:r>
          </a:p>
        </p:txBody>
      </p:sp>
      <p:sp>
        <p:nvSpPr>
          <p:cNvPr id="4" name="Slide Number Placeholder 3"/>
          <p:cNvSpPr>
            <a:spLocks noGrp="1"/>
          </p:cNvSpPr>
          <p:nvPr>
            <p:ph type="sldNum" sz="quarter" idx="5"/>
          </p:nvPr>
        </p:nvSpPr>
        <p:spPr/>
        <p:txBody>
          <a:bodyPr/>
          <a:lstStyle/>
          <a:p>
            <a:fld id="{4AF79E1B-2C51-4B9B-8EA4-26DE9E345AFF}" type="slidenum">
              <a:rPr lang="en-US" smtClean="0"/>
              <a:t>42</a:t>
            </a:fld>
            <a:endParaRPr lang="en-US"/>
          </a:p>
        </p:txBody>
      </p:sp>
    </p:spTree>
    <p:extLst>
      <p:ext uri="{BB962C8B-B14F-4D97-AF65-F5344CB8AC3E}">
        <p14:creationId xmlns:p14="http://schemas.microsoft.com/office/powerpoint/2010/main" val="422593250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math-inclined, derivation is here: https://www.google.com/url?sa=i&amp;url=https%3A%2F%2Fmath.stackexchange.com%2Fquestions%2F2477817%2Fcalculating-the-second-moment-of-a-binomial-random-variable&amp;psig=AOvVaw1u4LWLEFwcxjIRbYOrbD6n&amp;ust=1697145876848000&amp;source=images&amp;cd=vfe&amp;opi=89978449&amp;ved=0CAUQjB1qFwoTCNjr05737oEDFQAAAAAdAAAAABAE. </a:t>
            </a:r>
          </a:p>
        </p:txBody>
      </p:sp>
      <p:sp>
        <p:nvSpPr>
          <p:cNvPr id="4" name="Slide Number Placeholder 3"/>
          <p:cNvSpPr>
            <a:spLocks noGrp="1"/>
          </p:cNvSpPr>
          <p:nvPr>
            <p:ph type="sldNum" sz="quarter" idx="5"/>
          </p:nvPr>
        </p:nvSpPr>
        <p:spPr/>
        <p:txBody>
          <a:bodyPr/>
          <a:lstStyle/>
          <a:p>
            <a:fld id="{4AF79E1B-2C51-4B9B-8EA4-26DE9E345AFF}" type="slidenum">
              <a:rPr lang="en-US" smtClean="0"/>
              <a:t>43</a:t>
            </a:fld>
            <a:endParaRPr lang="en-US"/>
          </a:p>
        </p:txBody>
      </p:sp>
    </p:spTree>
    <p:extLst>
      <p:ext uri="{BB962C8B-B14F-4D97-AF65-F5344CB8AC3E}">
        <p14:creationId xmlns:p14="http://schemas.microsoft.com/office/powerpoint/2010/main" val="13001245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Easy as pi(e)! </a:t>
            </a:r>
          </a:p>
        </p:txBody>
      </p:sp>
      <p:sp>
        <p:nvSpPr>
          <p:cNvPr id="4" name="Slide Number Placeholder 3"/>
          <p:cNvSpPr>
            <a:spLocks noGrp="1"/>
          </p:cNvSpPr>
          <p:nvPr>
            <p:ph type="sldNum" sz="quarter" idx="5"/>
          </p:nvPr>
        </p:nvSpPr>
        <p:spPr/>
        <p:txBody>
          <a:bodyPr/>
          <a:lstStyle/>
          <a:p>
            <a:fld id="{4AF79E1B-2C51-4B9B-8EA4-26DE9E345AFF}" type="slidenum">
              <a:rPr lang="en-US" smtClean="0"/>
              <a:t>44</a:t>
            </a:fld>
            <a:endParaRPr lang="en-US"/>
          </a:p>
        </p:txBody>
      </p:sp>
    </p:spTree>
    <p:extLst>
      <p:ext uri="{BB962C8B-B14F-4D97-AF65-F5344CB8AC3E}">
        <p14:creationId xmlns:p14="http://schemas.microsoft.com/office/powerpoint/2010/main" val="36352322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also dictates how we measure uncertainty!</a:t>
            </a:r>
          </a:p>
        </p:txBody>
      </p:sp>
      <p:sp>
        <p:nvSpPr>
          <p:cNvPr id="4" name="Slide Number Placeholder 3"/>
          <p:cNvSpPr>
            <a:spLocks noGrp="1"/>
          </p:cNvSpPr>
          <p:nvPr>
            <p:ph type="sldNum" sz="quarter" idx="5"/>
          </p:nvPr>
        </p:nvSpPr>
        <p:spPr/>
        <p:txBody>
          <a:bodyPr/>
          <a:lstStyle/>
          <a:p>
            <a:fld id="{4AF79E1B-2C51-4B9B-8EA4-26DE9E345AFF}" type="slidenum">
              <a:rPr lang="en-US" smtClean="0"/>
              <a:t>4</a:t>
            </a:fld>
            <a:endParaRPr lang="en-US"/>
          </a:p>
        </p:txBody>
      </p:sp>
    </p:spTree>
    <p:extLst>
      <p:ext uri="{BB962C8B-B14F-4D97-AF65-F5344CB8AC3E}">
        <p14:creationId xmlns:p14="http://schemas.microsoft.com/office/powerpoint/2010/main" val="407414120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Survival </a:t>
            </a:r>
            <a:r>
              <a:rPr lang="en-US"/>
              <a:t>+ Count Data</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45</a:t>
            </a:fld>
            <a:endParaRPr lang="en-US"/>
          </a:p>
        </p:txBody>
      </p:sp>
    </p:spTree>
    <p:extLst>
      <p:ext uri="{BB962C8B-B14F-4D97-AF65-F5344CB8AC3E}">
        <p14:creationId xmlns:p14="http://schemas.microsoft.com/office/powerpoint/2010/main" val="4620214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Survival curves tell us something about the expected duration of an event (conditional or unconditional). Frequently, this data is </a:t>
            </a:r>
            <a:r>
              <a:rPr lang="en-US" b="1" dirty="0"/>
              <a:t>censored </a:t>
            </a:r>
            <a:r>
              <a:rPr lang="en-US" b="0" dirty="0"/>
              <a:t>in the sense that we don’t follow patients forever. We’ll talk about this more after the midterm. </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46</a:t>
            </a:fld>
            <a:endParaRPr lang="en-US"/>
          </a:p>
        </p:txBody>
      </p:sp>
    </p:spTree>
    <p:extLst>
      <p:ext uri="{BB962C8B-B14F-4D97-AF65-F5344CB8AC3E}">
        <p14:creationId xmlns:p14="http://schemas.microsoft.com/office/powerpoint/2010/main" val="37360826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only care about the Kaplan-Meier method. For information on (4) see https://dominicmagirr.github.io/post/2022-01-18-be-careful-with-standard-errors-in-survival-survfit/. </a:t>
            </a:r>
          </a:p>
        </p:txBody>
      </p:sp>
      <p:sp>
        <p:nvSpPr>
          <p:cNvPr id="4" name="Slide Number Placeholder 3"/>
          <p:cNvSpPr>
            <a:spLocks noGrp="1"/>
          </p:cNvSpPr>
          <p:nvPr>
            <p:ph type="sldNum" sz="quarter" idx="5"/>
          </p:nvPr>
        </p:nvSpPr>
        <p:spPr/>
        <p:txBody>
          <a:bodyPr/>
          <a:lstStyle/>
          <a:p>
            <a:fld id="{4AF79E1B-2C51-4B9B-8EA4-26DE9E345AFF}" type="slidenum">
              <a:rPr lang="en-US" smtClean="0"/>
              <a:t>47</a:t>
            </a:fld>
            <a:endParaRPr lang="en-US"/>
          </a:p>
        </p:txBody>
      </p:sp>
    </p:spTree>
    <p:extLst>
      <p:ext uri="{BB962C8B-B14F-4D97-AF65-F5344CB8AC3E}">
        <p14:creationId xmlns:p14="http://schemas.microsoft.com/office/powerpoint/2010/main" val="269573202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(1) general overview of estimates, (2) CIs, (3) median survival, and (4) differences between groups (are they significant?)</a:t>
            </a:r>
          </a:p>
        </p:txBody>
      </p:sp>
      <p:sp>
        <p:nvSpPr>
          <p:cNvPr id="4" name="Slide Number Placeholder 3"/>
          <p:cNvSpPr>
            <a:spLocks noGrp="1"/>
          </p:cNvSpPr>
          <p:nvPr>
            <p:ph type="sldNum" sz="quarter" idx="5"/>
          </p:nvPr>
        </p:nvSpPr>
        <p:spPr/>
        <p:txBody>
          <a:bodyPr/>
          <a:lstStyle/>
          <a:p>
            <a:fld id="{4AF79E1B-2C51-4B9B-8EA4-26DE9E345AFF}" type="slidenum">
              <a:rPr lang="en-US" smtClean="0"/>
              <a:t>48</a:t>
            </a:fld>
            <a:endParaRPr lang="en-US"/>
          </a:p>
        </p:txBody>
      </p:sp>
    </p:spTree>
    <p:extLst>
      <p:ext uri="{BB962C8B-B14F-4D97-AF65-F5344CB8AC3E}">
        <p14:creationId xmlns:p14="http://schemas.microsoft.com/office/powerpoint/2010/main" val="31673863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model these with the Poisson distribution. Note that the Poisson starts to approximate normal distributions as its key parameter increases, so we are usually interested in the settings with low-counts (when we can’t approximate this problem away). What kind of events are those? </a:t>
            </a:r>
          </a:p>
        </p:txBody>
      </p:sp>
      <p:sp>
        <p:nvSpPr>
          <p:cNvPr id="4" name="Slide Number Placeholder 3"/>
          <p:cNvSpPr>
            <a:spLocks noGrp="1"/>
          </p:cNvSpPr>
          <p:nvPr>
            <p:ph type="sldNum" sz="quarter" idx="5"/>
          </p:nvPr>
        </p:nvSpPr>
        <p:spPr/>
        <p:txBody>
          <a:bodyPr/>
          <a:lstStyle/>
          <a:p>
            <a:fld id="{4AF79E1B-2C51-4B9B-8EA4-26DE9E345AFF}" type="slidenum">
              <a:rPr lang="en-US" smtClean="0"/>
              <a:t>49</a:t>
            </a:fld>
            <a:endParaRPr lang="en-US"/>
          </a:p>
        </p:txBody>
      </p:sp>
    </p:spTree>
    <p:extLst>
      <p:ext uri="{BB962C8B-B14F-4D97-AF65-F5344CB8AC3E}">
        <p14:creationId xmlns:p14="http://schemas.microsoft.com/office/powerpoint/2010/main" val="156434705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book tends to make the assumptions seem more strenuous than they are generally. This distribution is handy because the whole distribution is characterized by a single parameter (lambda), making its SE easy to compute! And as the book mentions, SE can be handily approximated by the sqrt(count) (which is the estimator for the mean) . </a:t>
            </a:r>
          </a:p>
        </p:txBody>
      </p:sp>
      <p:sp>
        <p:nvSpPr>
          <p:cNvPr id="4" name="Slide Number Placeholder 3"/>
          <p:cNvSpPr>
            <a:spLocks noGrp="1"/>
          </p:cNvSpPr>
          <p:nvPr>
            <p:ph type="sldNum" sz="quarter" idx="5"/>
          </p:nvPr>
        </p:nvSpPr>
        <p:spPr/>
        <p:txBody>
          <a:bodyPr/>
          <a:lstStyle/>
          <a:p>
            <a:fld id="{4AF79E1B-2C51-4B9B-8EA4-26DE9E345AFF}" type="slidenum">
              <a:rPr lang="en-US" smtClean="0"/>
              <a:t>50</a:t>
            </a:fld>
            <a:endParaRPr lang="en-US"/>
          </a:p>
        </p:txBody>
      </p:sp>
    </p:spTree>
    <p:extLst>
      <p:ext uri="{BB962C8B-B14F-4D97-AF65-F5344CB8AC3E}">
        <p14:creationId xmlns:p14="http://schemas.microsoft.com/office/powerpoint/2010/main" val="406307274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book tends to make the assumptions seem more strenuous than they are generally. This distribution is handy because the whole distribution is characterized by a single parameter (lambda), making its SE easy to compute! And as the book mentions, SE can be handily approximated by the sqrt(count) (which is the estimator for the mean) . </a:t>
            </a:r>
          </a:p>
        </p:txBody>
      </p:sp>
      <p:sp>
        <p:nvSpPr>
          <p:cNvPr id="4" name="Slide Number Placeholder 3"/>
          <p:cNvSpPr>
            <a:spLocks noGrp="1"/>
          </p:cNvSpPr>
          <p:nvPr>
            <p:ph type="sldNum" sz="quarter" idx="5"/>
          </p:nvPr>
        </p:nvSpPr>
        <p:spPr/>
        <p:txBody>
          <a:bodyPr/>
          <a:lstStyle/>
          <a:p>
            <a:fld id="{4AF79E1B-2C51-4B9B-8EA4-26DE9E345AFF}" type="slidenum">
              <a:rPr lang="en-US" smtClean="0"/>
              <a:t>51</a:t>
            </a:fld>
            <a:endParaRPr lang="en-US"/>
          </a:p>
        </p:txBody>
      </p:sp>
    </p:spTree>
    <p:extLst>
      <p:ext uri="{BB962C8B-B14F-4D97-AF65-F5344CB8AC3E}">
        <p14:creationId xmlns:p14="http://schemas.microsoft.com/office/powerpoint/2010/main" val="425612975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more distributions for us to learn! But not too hard to extend in R (moral of the story: know what you’re doing in R “under the hood”. Preferably, do your own math/estimator coding). </a:t>
            </a:r>
          </a:p>
        </p:txBody>
      </p:sp>
      <p:sp>
        <p:nvSpPr>
          <p:cNvPr id="4" name="Slide Number Placeholder 3"/>
          <p:cNvSpPr>
            <a:spLocks noGrp="1"/>
          </p:cNvSpPr>
          <p:nvPr>
            <p:ph type="sldNum" sz="quarter" idx="5"/>
          </p:nvPr>
        </p:nvSpPr>
        <p:spPr/>
        <p:txBody>
          <a:bodyPr/>
          <a:lstStyle/>
          <a:p>
            <a:fld id="{4AF79E1B-2C51-4B9B-8EA4-26DE9E345AFF}" type="slidenum">
              <a:rPr lang="en-US" smtClean="0"/>
              <a:t>52</a:t>
            </a:fld>
            <a:endParaRPr lang="en-US"/>
          </a:p>
        </p:txBody>
      </p:sp>
    </p:spTree>
    <p:extLst>
      <p:ext uri="{BB962C8B-B14F-4D97-AF65-F5344CB8AC3E}">
        <p14:creationId xmlns:p14="http://schemas.microsoft.com/office/powerpoint/2010/main" val="169668488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become incredibly important in the next lecture! </a:t>
            </a:r>
          </a:p>
        </p:txBody>
      </p:sp>
      <p:sp>
        <p:nvSpPr>
          <p:cNvPr id="4" name="Slide Number Placeholder 3"/>
          <p:cNvSpPr>
            <a:spLocks noGrp="1"/>
          </p:cNvSpPr>
          <p:nvPr>
            <p:ph type="sldNum" sz="quarter" idx="5"/>
          </p:nvPr>
        </p:nvSpPr>
        <p:spPr/>
        <p:txBody>
          <a:bodyPr/>
          <a:lstStyle/>
          <a:p>
            <a:fld id="{4AF79E1B-2C51-4B9B-8EA4-26DE9E345AFF}" type="slidenum">
              <a:rPr lang="en-US" smtClean="0"/>
              <a:t>53</a:t>
            </a:fld>
            <a:endParaRPr lang="en-US"/>
          </a:p>
        </p:txBody>
      </p:sp>
    </p:spTree>
    <p:extLst>
      <p:ext uri="{BB962C8B-B14F-4D97-AF65-F5344CB8AC3E}">
        <p14:creationId xmlns:p14="http://schemas.microsoft.com/office/powerpoint/2010/main" val="310450752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become incredibly important in the next lecture! </a:t>
            </a:r>
          </a:p>
        </p:txBody>
      </p:sp>
      <p:sp>
        <p:nvSpPr>
          <p:cNvPr id="4" name="Slide Number Placeholder 3"/>
          <p:cNvSpPr>
            <a:spLocks noGrp="1"/>
          </p:cNvSpPr>
          <p:nvPr>
            <p:ph type="sldNum" sz="quarter" idx="5"/>
          </p:nvPr>
        </p:nvSpPr>
        <p:spPr/>
        <p:txBody>
          <a:bodyPr/>
          <a:lstStyle/>
          <a:p>
            <a:fld id="{4AF79E1B-2C51-4B9B-8EA4-26DE9E345AFF}" type="slidenum">
              <a:rPr lang="en-US" smtClean="0"/>
              <a:t>54</a:t>
            </a:fld>
            <a:endParaRPr lang="en-US"/>
          </a:p>
        </p:txBody>
      </p:sp>
    </p:spTree>
    <p:extLst>
      <p:ext uri="{BB962C8B-B14F-4D97-AF65-F5344CB8AC3E}">
        <p14:creationId xmlns:p14="http://schemas.microsoft.com/office/powerpoint/2010/main" val="31348629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a:t>
            </a:fld>
            <a:endParaRPr lang="en-US"/>
          </a:p>
        </p:txBody>
      </p:sp>
    </p:spTree>
    <p:extLst>
      <p:ext uri="{BB962C8B-B14F-4D97-AF65-F5344CB8AC3E}">
        <p14:creationId xmlns:p14="http://schemas.microsoft.com/office/powerpoint/2010/main" val="886997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become incredibly important in the next lecture! </a:t>
            </a:r>
          </a:p>
        </p:txBody>
      </p:sp>
      <p:sp>
        <p:nvSpPr>
          <p:cNvPr id="4" name="Slide Number Placeholder 3"/>
          <p:cNvSpPr>
            <a:spLocks noGrp="1"/>
          </p:cNvSpPr>
          <p:nvPr>
            <p:ph type="sldNum" sz="quarter" idx="5"/>
          </p:nvPr>
        </p:nvSpPr>
        <p:spPr/>
        <p:txBody>
          <a:bodyPr/>
          <a:lstStyle/>
          <a:p>
            <a:fld id="{4AF79E1B-2C51-4B9B-8EA4-26DE9E345AFF}" type="slidenum">
              <a:rPr lang="en-US" smtClean="0"/>
              <a:t>55</a:t>
            </a:fld>
            <a:endParaRPr lang="en-US"/>
          </a:p>
        </p:txBody>
      </p:sp>
    </p:spTree>
    <p:extLst>
      <p:ext uri="{BB962C8B-B14F-4D97-AF65-F5344CB8AC3E}">
        <p14:creationId xmlns:p14="http://schemas.microsoft.com/office/powerpoint/2010/main" val="377361434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56</a:t>
            </a:fld>
            <a:endParaRPr lang="en-US"/>
          </a:p>
        </p:txBody>
      </p:sp>
    </p:spTree>
    <p:extLst>
      <p:ext uri="{BB962C8B-B14F-4D97-AF65-F5344CB8AC3E}">
        <p14:creationId xmlns:p14="http://schemas.microsoft.com/office/powerpoint/2010/main" val="225548931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57</a:t>
            </a:fld>
            <a:endParaRPr lang="en-US"/>
          </a:p>
        </p:txBody>
      </p:sp>
    </p:spTree>
    <p:extLst>
      <p:ext uri="{BB962C8B-B14F-4D97-AF65-F5344CB8AC3E}">
        <p14:creationId xmlns:p14="http://schemas.microsoft.com/office/powerpoint/2010/main" val="70345405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you figure this out in R? We kind of have some sample code you can adapt here already. Play around with it! </a:t>
            </a:r>
          </a:p>
        </p:txBody>
      </p:sp>
      <p:sp>
        <p:nvSpPr>
          <p:cNvPr id="4" name="Slide Number Placeholder 3"/>
          <p:cNvSpPr>
            <a:spLocks noGrp="1"/>
          </p:cNvSpPr>
          <p:nvPr>
            <p:ph type="sldNum" sz="quarter" idx="5"/>
          </p:nvPr>
        </p:nvSpPr>
        <p:spPr/>
        <p:txBody>
          <a:bodyPr/>
          <a:lstStyle/>
          <a:p>
            <a:fld id="{4AF79E1B-2C51-4B9B-8EA4-26DE9E345AFF}" type="slidenum">
              <a:rPr lang="en-US" smtClean="0"/>
              <a:t>58</a:t>
            </a:fld>
            <a:endParaRPr lang="en-US"/>
          </a:p>
        </p:txBody>
      </p:sp>
    </p:spTree>
    <p:extLst>
      <p:ext uri="{BB962C8B-B14F-4D97-AF65-F5344CB8AC3E}">
        <p14:creationId xmlns:p14="http://schemas.microsoft.com/office/powerpoint/2010/main" val="163929101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CA" dirty="0"/>
          </a:p>
        </p:txBody>
      </p:sp>
      <p:sp>
        <p:nvSpPr>
          <p:cNvPr id="4" name="Slide Number Placeholder 3"/>
          <p:cNvSpPr>
            <a:spLocks noGrp="1"/>
          </p:cNvSpPr>
          <p:nvPr>
            <p:ph type="sldNum" sz="quarter" idx="5"/>
          </p:nvPr>
        </p:nvSpPr>
        <p:spPr/>
        <p:txBody>
          <a:bodyPr/>
          <a:lstStyle/>
          <a:p>
            <a:fld id="{4AF79E1B-2C51-4B9B-8EA4-26DE9E345AFF}" type="slidenum">
              <a:rPr lang="en-US" smtClean="0"/>
              <a:t>59</a:t>
            </a:fld>
            <a:endParaRPr lang="en-US"/>
          </a:p>
        </p:txBody>
      </p:sp>
    </p:spTree>
    <p:extLst>
      <p:ext uri="{BB962C8B-B14F-4D97-AF65-F5344CB8AC3E}">
        <p14:creationId xmlns:p14="http://schemas.microsoft.com/office/powerpoint/2010/main" val="206874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also dictates how we measure uncertainty!</a:t>
            </a:r>
          </a:p>
        </p:txBody>
      </p:sp>
      <p:sp>
        <p:nvSpPr>
          <p:cNvPr id="4" name="Slide Number Placeholder 3"/>
          <p:cNvSpPr>
            <a:spLocks noGrp="1"/>
          </p:cNvSpPr>
          <p:nvPr>
            <p:ph type="sldNum" sz="quarter" idx="5"/>
          </p:nvPr>
        </p:nvSpPr>
        <p:spPr/>
        <p:txBody>
          <a:bodyPr/>
          <a:lstStyle/>
          <a:p>
            <a:fld id="{4AF79E1B-2C51-4B9B-8EA4-26DE9E345AFF}" type="slidenum">
              <a:rPr lang="en-US" smtClean="0"/>
              <a:t>6</a:t>
            </a:fld>
            <a:endParaRPr lang="en-US"/>
          </a:p>
        </p:txBody>
      </p:sp>
    </p:spTree>
    <p:extLst>
      <p:ext uri="{BB962C8B-B14F-4D97-AF65-F5344CB8AC3E}">
        <p14:creationId xmlns:p14="http://schemas.microsoft.com/office/powerpoint/2010/main" val="40470707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7</a:t>
            </a:fld>
            <a:endParaRPr lang="en-US"/>
          </a:p>
        </p:txBody>
      </p:sp>
    </p:spTree>
    <p:extLst>
      <p:ext uri="{BB962C8B-B14F-4D97-AF65-F5344CB8AC3E}">
        <p14:creationId xmlns:p14="http://schemas.microsoft.com/office/powerpoint/2010/main" val="11201698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here for simplicity we assume that we know mu and sigma (population values) but obviously we don’t in reality. </a:t>
            </a:r>
          </a:p>
        </p:txBody>
      </p:sp>
      <p:sp>
        <p:nvSpPr>
          <p:cNvPr id="4" name="Slide Number Placeholder 3"/>
          <p:cNvSpPr>
            <a:spLocks noGrp="1"/>
          </p:cNvSpPr>
          <p:nvPr>
            <p:ph type="sldNum" sz="quarter" idx="5"/>
          </p:nvPr>
        </p:nvSpPr>
        <p:spPr/>
        <p:txBody>
          <a:bodyPr/>
          <a:lstStyle/>
          <a:p>
            <a:fld id="{4AF79E1B-2C51-4B9B-8EA4-26DE9E345AFF}" type="slidenum">
              <a:rPr lang="en-US" smtClean="0"/>
              <a:t>8</a:t>
            </a:fld>
            <a:endParaRPr lang="en-US"/>
          </a:p>
        </p:txBody>
      </p:sp>
    </p:spTree>
    <p:extLst>
      <p:ext uri="{BB962C8B-B14F-4D97-AF65-F5344CB8AC3E}">
        <p14:creationId xmlns:p14="http://schemas.microsoft.com/office/powerpoint/2010/main" val="42603098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of the SE as the standard deviation for the distribution of the sample means. We get the closed form here when we are willing to make assumptions. </a:t>
            </a:r>
          </a:p>
        </p:txBody>
      </p:sp>
      <p:sp>
        <p:nvSpPr>
          <p:cNvPr id="4" name="Slide Number Placeholder 3"/>
          <p:cNvSpPr>
            <a:spLocks noGrp="1"/>
          </p:cNvSpPr>
          <p:nvPr>
            <p:ph type="sldNum" sz="quarter" idx="5"/>
          </p:nvPr>
        </p:nvSpPr>
        <p:spPr/>
        <p:txBody>
          <a:bodyPr/>
          <a:lstStyle/>
          <a:p>
            <a:fld id="{4AF79E1B-2C51-4B9B-8EA4-26DE9E345AFF}" type="slidenum">
              <a:rPr lang="en-US" smtClean="0"/>
              <a:t>9</a:t>
            </a:fld>
            <a:endParaRPr lang="en-US"/>
          </a:p>
        </p:txBody>
      </p:sp>
    </p:spTree>
    <p:extLst>
      <p:ext uri="{BB962C8B-B14F-4D97-AF65-F5344CB8AC3E}">
        <p14:creationId xmlns:p14="http://schemas.microsoft.com/office/powerpoint/2010/main" val="4255799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0972D05C-DCFB-4BB6-B49C-AC126BF3ED2C}" type="datetimeFigureOut">
              <a:rPr lang="en-US" smtClean="0"/>
              <a:pPr/>
              <a:t>10/17/2023</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D55C3209-28DC-43DB-92C2-2AB8D1DA00B1}" type="slidenum">
              <a:rPr lang="en-US" smtClean="0"/>
              <a:pPr/>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694125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3810766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3908046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112" y="224815"/>
            <a:ext cx="12181771" cy="315471"/>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828800" y="3840481"/>
            <a:ext cx="8534400" cy="16927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10/17/2023</a:t>
            </a:fld>
            <a:endParaRPr lang="en-US"/>
          </a:p>
        </p:txBody>
      </p:sp>
      <p:sp>
        <p:nvSpPr>
          <p:cNvPr id="6" name="Holder 6"/>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19766244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3613162" y="3032606"/>
            <a:ext cx="4965670" cy="625108"/>
          </a:xfrm>
        </p:spPr>
        <p:txBody>
          <a:bodyPr lIns="0" tIns="0" rIns="0" bIns="0"/>
          <a:lstStyle>
            <a:lvl1pPr>
              <a:defRPr sz="4062" b="1" i="0">
                <a:solidFill>
                  <a:srgbClr val="505252"/>
                </a:solidFill>
                <a:latin typeface="Calibri"/>
                <a:cs typeface="Calibri"/>
              </a:defRPr>
            </a:lvl1pPr>
          </a:lstStyle>
          <a:p>
            <a:endParaRPr/>
          </a:p>
        </p:txBody>
      </p:sp>
      <p:sp>
        <p:nvSpPr>
          <p:cNvPr id="3" name="Holder 3"/>
          <p:cNvSpPr>
            <a:spLocks noGrp="1"/>
          </p:cNvSpPr>
          <p:nvPr>
            <p:ph type="body" idx="1"/>
          </p:nvPr>
        </p:nvSpPr>
        <p:spPr>
          <a:xfrm>
            <a:off x="918463" y="2256717"/>
            <a:ext cx="10349763" cy="335476"/>
          </a:xfrm>
        </p:spPr>
        <p:txBody>
          <a:bodyPr lIns="0" tIns="0" rIns="0" bIns="0"/>
          <a:lstStyle>
            <a:lvl1pPr>
              <a:defRPr sz="2180" b="0" i="0">
                <a:solidFill>
                  <a:schemeClr val="tx1"/>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10/17/2023</a:t>
            </a:fld>
            <a:endParaRPr lang="en-US"/>
          </a:p>
        </p:txBody>
      </p:sp>
      <p:sp>
        <p:nvSpPr>
          <p:cNvPr id="6" name="Holder 6"/>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19278873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3613162" y="3032606"/>
            <a:ext cx="4965670" cy="625108"/>
          </a:xfrm>
        </p:spPr>
        <p:txBody>
          <a:bodyPr lIns="0" tIns="0" rIns="0" bIns="0"/>
          <a:lstStyle>
            <a:lvl1pPr>
              <a:defRPr sz="4062" b="1" i="0">
                <a:solidFill>
                  <a:srgbClr val="505252"/>
                </a:solidFill>
                <a:latin typeface="Calibri"/>
                <a:cs typeface="Calibri"/>
              </a:defRPr>
            </a:lvl1pPr>
          </a:lstStyle>
          <a:p>
            <a:endParaRPr/>
          </a:p>
        </p:txBody>
      </p:sp>
      <p:sp>
        <p:nvSpPr>
          <p:cNvPr id="3" name="Holder 3"/>
          <p:cNvSpPr>
            <a:spLocks noGrp="1"/>
          </p:cNvSpPr>
          <p:nvPr>
            <p:ph sz="half" idx="2"/>
          </p:nvPr>
        </p:nvSpPr>
        <p:spPr>
          <a:xfrm>
            <a:off x="609601" y="1577340"/>
            <a:ext cx="5303519" cy="169277"/>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19" cy="169277"/>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10/17/2023</a:t>
            </a:fld>
            <a:endParaRPr lang="en-US"/>
          </a:p>
        </p:txBody>
      </p:sp>
      <p:sp>
        <p:nvSpPr>
          <p:cNvPr id="7" name="Holder 7"/>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28973037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 y="0"/>
            <a:ext cx="12186962" cy="6849190"/>
          </a:xfrm>
          <a:custGeom>
            <a:avLst/>
            <a:gdLst/>
            <a:ahLst/>
            <a:cxnLst/>
            <a:rect l="l" t="t" r="r" b="b"/>
            <a:pathLst>
              <a:path w="4608195" h="3456304">
                <a:moveTo>
                  <a:pt x="0" y="3456000"/>
                </a:moveTo>
                <a:lnTo>
                  <a:pt x="4608004" y="3456000"/>
                </a:lnTo>
                <a:lnTo>
                  <a:pt x="4608004" y="0"/>
                </a:lnTo>
                <a:lnTo>
                  <a:pt x="0" y="0"/>
                </a:lnTo>
                <a:lnTo>
                  <a:pt x="0" y="3456000"/>
                </a:lnTo>
                <a:close/>
              </a:path>
            </a:pathLst>
          </a:custGeom>
          <a:solidFill>
            <a:srgbClr val="F7D060"/>
          </a:solidFill>
        </p:spPr>
        <p:txBody>
          <a:bodyPr wrap="square" lIns="0" tIns="0" rIns="0" bIns="0" rtlCol="0"/>
          <a:lstStyle/>
          <a:p>
            <a:endParaRPr sz="3567"/>
          </a:p>
        </p:txBody>
      </p:sp>
      <p:sp>
        <p:nvSpPr>
          <p:cNvPr id="2" name="Holder 2"/>
          <p:cNvSpPr>
            <a:spLocks noGrp="1"/>
          </p:cNvSpPr>
          <p:nvPr>
            <p:ph type="title"/>
          </p:nvPr>
        </p:nvSpPr>
        <p:spPr>
          <a:xfrm>
            <a:off x="3613162" y="3032606"/>
            <a:ext cx="4965670" cy="625108"/>
          </a:xfrm>
        </p:spPr>
        <p:txBody>
          <a:bodyPr lIns="0" tIns="0" rIns="0" bIns="0"/>
          <a:lstStyle>
            <a:lvl1pPr>
              <a:defRPr sz="4062" b="1" i="0">
                <a:solidFill>
                  <a:srgbClr val="505252"/>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10/17/2023</a:t>
            </a:fld>
            <a:endParaRPr lang="en-US"/>
          </a:p>
        </p:txBody>
      </p:sp>
      <p:sp>
        <p:nvSpPr>
          <p:cNvPr id="5" name="Holder 5"/>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37888970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10/17/2023</a:t>
            </a:fld>
            <a:endParaRPr lang="en-US"/>
          </a:p>
        </p:txBody>
      </p:sp>
      <p:sp>
        <p:nvSpPr>
          <p:cNvPr id="4" name="Holder 4"/>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3399200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242221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72D05C-DCFB-4BB6-B49C-AC126BF3ED2C}" type="datetimeFigureOut">
              <a:rPr lang="en-US" smtClean="0"/>
              <a:pPr/>
              <a:t>10/17/2023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6479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72D05C-DCFB-4BB6-B49C-AC126BF3ED2C}" type="datetimeFigureOut">
              <a:rPr lang="en-US" smtClean="0"/>
              <a:pPr/>
              <a:t>10/17/2023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046844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Times New Roman" panose="02020603050405020304" pitchFamily="18"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dirty="0"/>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72D05C-DCFB-4BB6-B49C-AC126BF3ED2C}" type="datetimeFigureOut">
              <a:rPr lang="en-US" smtClean="0"/>
              <a:pPr/>
              <a:t>10/17/2023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1598161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2D05C-DCFB-4BB6-B49C-AC126BF3ED2C}" type="datetimeFigureOut">
              <a:rPr lang="en-US" smtClean="0"/>
              <a:pPr/>
              <a:t>10/17/2023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810167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72D05C-DCFB-4BB6-B49C-AC126BF3ED2C}" type="datetimeFigureOut">
              <a:rPr lang="en-US" smtClean="0"/>
              <a:pPr/>
              <a:t>10/17/2023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6451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2D05C-DCFB-4BB6-B49C-AC126BF3ED2C}" type="datetimeFigureOut">
              <a:rPr lang="en-US" smtClean="0"/>
              <a:pPr/>
              <a:t>10/17/2023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162882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2D05C-DCFB-4BB6-B49C-AC126BF3ED2C}" type="datetimeFigureOut">
              <a:rPr lang="en-US" smtClean="0"/>
              <a:pPr/>
              <a:t>10/17/2023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964433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latin typeface="Times New Roman" panose="02020603050405020304" pitchFamily="18" charset="0"/>
              </a:defRPr>
            </a:lvl1pPr>
          </a:lstStyle>
          <a:p>
            <a:fld id="{0972D05C-DCFB-4BB6-B49C-AC126BF3ED2C}" type="datetimeFigureOut">
              <a:rPr lang="en-US" smtClean="0"/>
              <a:pPr/>
              <a:t>10/17/2023</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latin typeface="Times New Roman" panose="02020603050405020304" pitchFamily="18" charset="0"/>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latin typeface="Times New Roman" panose="02020603050405020304" pitchFamily="18" charset="0"/>
              </a:defRPr>
            </a:lvl1pPr>
          </a:lstStyle>
          <a:p>
            <a:fld id="{D55C3209-28DC-43DB-92C2-2AB8D1DA00B1}" type="slidenum">
              <a:rPr lang="en-US" smtClean="0"/>
              <a:pPr/>
              <a:t>‹#›</a:t>
            </a:fld>
            <a:endParaRPr lang="en-US" dirty="0"/>
          </a:p>
        </p:txBody>
      </p:sp>
    </p:spTree>
    <p:extLst>
      <p:ext uri="{BB962C8B-B14F-4D97-AF65-F5344CB8AC3E}">
        <p14:creationId xmlns:p14="http://schemas.microsoft.com/office/powerpoint/2010/main" val="3753244356"/>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Times New Roman" panose="02020603050405020304" pitchFamily="18" charset="0"/>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224815"/>
            <a:ext cx="2095815" cy="571290"/>
          </a:xfrm>
          <a:custGeom>
            <a:avLst/>
            <a:gdLst/>
            <a:ahLst/>
            <a:cxnLst/>
            <a:rect l="l" t="t" r="r" b="b"/>
            <a:pathLst>
              <a:path w="792480" h="288290">
                <a:moveTo>
                  <a:pt x="0" y="288004"/>
                </a:moveTo>
                <a:lnTo>
                  <a:pt x="0" y="0"/>
                </a:lnTo>
                <a:lnTo>
                  <a:pt x="792008" y="0"/>
                </a:lnTo>
                <a:lnTo>
                  <a:pt x="792008" y="288004"/>
                </a:lnTo>
                <a:lnTo>
                  <a:pt x="0" y="288004"/>
                </a:lnTo>
                <a:close/>
              </a:path>
            </a:pathLst>
          </a:custGeom>
          <a:solidFill>
            <a:srgbClr val="1FA49A"/>
          </a:solidFill>
        </p:spPr>
        <p:txBody>
          <a:bodyPr wrap="square" lIns="0" tIns="0" rIns="0" bIns="0" rtlCol="0"/>
          <a:lstStyle/>
          <a:p>
            <a:endParaRPr sz="3567"/>
          </a:p>
        </p:txBody>
      </p:sp>
      <p:sp>
        <p:nvSpPr>
          <p:cNvPr id="2" name="Holder 2"/>
          <p:cNvSpPr>
            <a:spLocks noGrp="1"/>
          </p:cNvSpPr>
          <p:nvPr>
            <p:ph type="title"/>
          </p:nvPr>
        </p:nvSpPr>
        <p:spPr>
          <a:xfrm>
            <a:off x="3613162" y="3032606"/>
            <a:ext cx="4965670" cy="315471"/>
          </a:xfrm>
          <a:prstGeom prst="rect">
            <a:avLst/>
          </a:prstGeom>
        </p:spPr>
        <p:txBody>
          <a:bodyPr wrap="square" lIns="0" tIns="0" rIns="0" bIns="0">
            <a:spAutoFit/>
          </a:bodyPr>
          <a:lstStyle>
            <a:lvl1pPr>
              <a:defRPr sz="2050" b="1" i="0">
                <a:solidFill>
                  <a:srgbClr val="505252"/>
                </a:solidFill>
                <a:latin typeface="Calibri"/>
                <a:cs typeface="Calibri"/>
              </a:defRPr>
            </a:lvl1pPr>
          </a:lstStyle>
          <a:p>
            <a:endParaRPr/>
          </a:p>
        </p:txBody>
      </p:sp>
      <p:sp>
        <p:nvSpPr>
          <p:cNvPr id="3" name="Holder 3"/>
          <p:cNvSpPr>
            <a:spLocks noGrp="1"/>
          </p:cNvSpPr>
          <p:nvPr>
            <p:ph type="body" idx="1"/>
          </p:nvPr>
        </p:nvSpPr>
        <p:spPr>
          <a:xfrm>
            <a:off x="918463" y="2256717"/>
            <a:ext cx="10349763" cy="169277"/>
          </a:xfrm>
          <a:prstGeom prst="rect">
            <a:avLst/>
          </a:prstGeom>
        </p:spPr>
        <p:txBody>
          <a:bodyPr wrap="square" lIns="0" tIns="0" rIns="0" bIns="0">
            <a:spAutoFit/>
          </a:bodyPr>
          <a:lstStyle>
            <a:lvl1pPr>
              <a:defRPr sz="1100" b="0" i="0">
                <a:solidFill>
                  <a:schemeClr val="tx1"/>
                </a:solidFill>
                <a:latin typeface="Arial"/>
                <a:cs typeface="Arial"/>
              </a:defRPr>
            </a:lvl1pPr>
          </a:lstStyle>
          <a:p>
            <a:endParaRPr/>
          </a:p>
        </p:txBody>
      </p:sp>
      <p:sp>
        <p:nvSpPr>
          <p:cNvPr id="4" name="Holder 4"/>
          <p:cNvSpPr>
            <a:spLocks noGrp="1"/>
          </p:cNvSpPr>
          <p:nvPr>
            <p:ph type="ftr" sz="quarter" idx="5"/>
          </p:nvPr>
        </p:nvSpPr>
        <p:spPr>
          <a:xfrm>
            <a:off x="528924" y="6544424"/>
            <a:ext cx="2124364" cy="213456"/>
          </a:xfrm>
          <a:prstGeom prst="rect">
            <a:avLst/>
          </a:prstGeom>
        </p:spPr>
        <p:txBody>
          <a:bodyPr wrap="square" lIns="0" tIns="0" rIns="0" bIns="0">
            <a:spAutoFit/>
          </a:bodyPr>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5" name="Holder 5"/>
          <p:cNvSpPr>
            <a:spLocks noGrp="1"/>
          </p:cNvSpPr>
          <p:nvPr>
            <p:ph type="dt" sz="half" idx="6"/>
          </p:nvPr>
        </p:nvSpPr>
        <p:spPr>
          <a:xfrm>
            <a:off x="609601" y="6377940"/>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10/17/2023</a:t>
            </a:fld>
            <a:endParaRPr lang="en-US"/>
          </a:p>
        </p:txBody>
      </p:sp>
      <p:sp>
        <p:nvSpPr>
          <p:cNvPr id="6" name="Holder 6"/>
          <p:cNvSpPr>
            <a:spLocks noGrp="1"/>
          </p:cNvSpPr>
          <p:nvPr>
            <p:ph type="sldNum" sz="quarter" idx="7"/>
          </p:nvPr>
        </p:nvSpPr>
        <p:spPr>
          <a:xfrm>
            <a:off x="7518270" y="6544423"/>
            <a:ext cx="4532533" cy="213456"/>
          </a:xfrm>
          <a:prstGeom prst="rect">
            <a:avLst/>
          </a:prstGeom>
        </p:spPr>
        <p:txBody>
          <a:bodyPr wrap="square" lIns="0" tIns="0" rIns="0" bIns="0">
            <a:spAutoFit/>
          </a:bodyPr>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3129904419"/>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Lst>
  <p:txStyles>
    <p:titleStyle>
      <a:lvl1pPr>
        <a:defRPr>
          <a:latin typeface="+mj-lt"/>
          <a:ea typeface="+mj-ea"/>
          <a:cs typeface="+mj-cs"/>
        </a:defRPr>
      </a:lvl1pPr>
    </p:titleStyle>
    <p:bodyStyle>
      <a:lvl1pPr marL="0">
        <a:defRPr>
          <a:latin typeface="+mn-lt"/>
          <a:ea typeface="+mn-ea"/>
          <a:cs typeface="+mn-cs"/>
        </a:defRPr>
      </a:lvl1pPr>
      <a:lvl2pPr marL="906033">
        <a:defRPr>
          <a:latin typeface="+mn-lt"/>
          <a:ea typeface="+mn-ea"/>
          <a:cs typeface="+mn-cs"/>
        </a:defRPr>
      </a:lvl2pPr>
      <a:lvl3pPr marL="1812066">
        <a:defRPr>
          <a:latin typeface="+mn-lt"/>
          <a:ea typeface="+mn-ea"/>
          <a:cs typeface="+mn-cs"/>
        </a:defRPr>
      </a:lvl3pPr>
      <a:lvl4pPr marL="2718100">
        <a:defRPr>
          <a:latin typeface="+mn-lt"/>
          <a:ea typeface="+mn-ea"/>
          <a:cs typeface="+mn-cs"/>
        </a:defRPr>
      </a:lvl4pPr>
      <a:lvl5pPr marL="3624133">
        <a:defRPr>
          <a:latin typeface="+mn-lt"/>
          <a:ea typeface="+mn-ea"/>
          <a:cs typeface="+mn-cs"/>
        </a:defRPr>
      </a:lvl5pPr>
      <a:lvl6pPr marL="4530166">
        <a:defRPr>
          <a:latin typeface="+mn-lt"/>
          <a:ea typeface="+mn-ea"/>
          <a:cs typeface="+mn-cs"/>
        </a:defRPr>
      </a:lvl6pPr>
      <a:lvl7pPr marL="5436199">
        <a:defRPr>
          <a:latin typeface="+mn-lt"/>
          <a:ea typeface="+mn-ea"/>
          <a:cs typeface="+mn-cs"/>
        </a:defRPr>
      </a:lvl7pPr>
      <a:lvl8pPr marL="6342233">
        <a:defRPr>
          <a:latin typeface="+mn-lt"/>
          <a:ea typeface="+mn-ea"/>
          <a:cs typeface="+mn-cs"/>
        </a:defRPr>
      </a:lvl8pPr>
      <a:lvl9pPr marL="7248266">
        <a:defRPr>
          <a:latin typeface="+mn-lt"/>
          <a:ea typeface="+mn-ea"/>
          <a:cs typeface="+mn-cs"/>
        </a:defRPr>
      </a:lvl9pPr>
    </p:bodyStyle>
    <p:otherStyle>
      <a:lvl1pPr marL="0">
        <a:defRPr>
          <a:latin typeface="+mn-lt"/>
          <a:ea typeface="+mn-ea"/>
          <a:cs typeface="+mn-cs"/>
        </a:defRPr>
      </a:lvl1pPr>
      <a:lvl2pPr marL="906033">
        <a:defRPr>
          <a:latin typeface="+mn-lt"/>
          <a:ea typeface="+mn-ea"/>
          <a:cs typeface="+mn-cs"/>
        </a:defRPr>
      </a:lvl2pPr>
      <a:lvl3pPr marL="1812066">
        <a:defRPr>
          <a:latin typeface="+mn-lt"/>
          <a:ea typeface="+mn-ea"/>
          <a:cs typeface="+mn-cs"/>
        </a:defRPr>
      </a:lvl3pPr>
      <a:lvl4pPr marL="2718100">
        <a:defRPr>
          <a:latin typeface="+mn-lt"/>
          <a:ea typeface="+mn-ea"/>
          <a:cs typeface="+mn-cs"/>
        </a:defRPr>
      </a:lvl4pPr>
      <a:lvl5pPr marL="3624133">
        <a:defRPr>
          <a:latin typeface="+mn-lt"/>
          <a:ea typeface="+mn-ea"/>
          <a:cs typeface="+mn-cs"/>
        </a:defRPr>
      </a:lvl5pPr>
      <a:lvl6pPr marL="4530166">
        <a:defRPr>
          <a:latin typeface="+mn-lt"/>
          <a:ea typeface="+mn-ea"/>
          <a:cs typeface="+mn-cs"/>
        </a:defRPr>
      </a:lvl6pPr>
      <a:lvl7pPr marL="5436199">
        <a:defRPr>
          <a:latin typeface="+mn-lt"/>
          <a:ea typeface="+mn-ea"/>
          <a:cs typeface="+mn-cs"/>
        </a:defRPr>
      </a:lvl7pPr>
      <a:lvl8pPr marL="6342233">
        <a:defRPr>
          <a:latin typeface="+mn-lt"/>
          <a:ea typeface="+mn-ea"/>
          <a:cs typeface="+mn-cs"/>
        </a:defRPr>
      </a:lvl8pPr>
      <a:lvl9pPr marL="7248266">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seeing-theory.brown.edu/probability-distributions/index.html#section2"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youtube.com/watch?v=Kq7e6cj2nDw" TargetMode="Externa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geogebra.org/m/nrgtzj5a" TargetMode="Externa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hyperlink" Target="https://twitter.com/EpiEllie/status/1160395672706789376" TargetMode="External"/><Relationship Id="rId5" Type="http://schemas.openxmlformats.org/officeDocument/2006/relationships/image" Target="../media/image19.png"/><Relationship Id="rId4"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3.xml.rels><?xml version="1.0" encoding="UTF-8" standalone="yes"?>
<Relationships xmlns="http://schemas.openxmlformats.org/package/2006/relationships"><Relationship Id="rId3" Type="http://schemas.openxmlformats.org/officeDocument/2006/relationships/image" Target="../media/image200.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8.gif"/></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www.sthda.com/english/wiki/survival-analysis-basics"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32.png"/></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5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37.png"/><Relationship Id="rId4" Type="http://schemas.openxmlformats.org/officeDocument/2006/relationships/image" Target="../media/image33.png"/></Relationships>
</file>

<file path=ppt/slides/_rels/slide5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34.jpe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350.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customXml" Target="../ink/ink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1200" y="2209800"/>
            <a:ext cx="9525000" cy="1894362"/>
          </a:xfrm>
        </p:spPr>
        <p:txBody>
          <a:bodyPr>
            <a:normAutofit/>
          </a:bodyPr>
          <a:lstStyle/>
          <a:p>
            <a:r>
              <a:rPr lang="en-US" dirty="0"/>
              <a:t>Intermediate Statistics</a:t>
            </a:r>
          </a:p>
        </p:txBody>
      </p:sp>
      <p:sp>
        <p:nvSpPr>
          <p:cNvPr id="3" name="Subtitle 2"/>
          <p:cNvSpPr>
            <a:spLocks noGrp="1"/>
          </p:cNvSpPr>
          <p:nvPr>
            <p:ph type="subTitle" idx="1"/>
          </p:nvPr>
        </p:nvSpPr>
        <p:spPr>
          <a:xfrm>
            <a:off x="2057400" y="4191000"/>
            <a:ext cx="9296400" cy="1981200"/>
          </a:xfrm>
        </p:spPr>
        <p:txBody>
          <a:bodyPr>
            <a:noAutofit/>
          </a:bodyPr>
          <a:lstStyle/>
          <a:p>
            <a:r>
              <a:rPr lang="en-US" sz="2400" dirty="0"/>
              <a:t>Lecture 3: Measuring Uncertainty 1</a:t>
            </a:r>
          </a:p>
          <a:p>
            <a:r>
              <a:rPr lang="en-US" sz="2400" dirty="0"/>
              <a:t>January 24 – January 31, 2024</a:t>
            </a:r>
          </a:p>
          <a:p>
            <a:endParaRPr lang="en-US" sz="2400" dirty="0"/>
          </a:p>
          <a:p>
            <a:r>
              <a:rPr lang="en-US" sz="2400" dirty="0"/>
              <a:t>HAD5772 </a:t>
            </a:r>
            <a:r>
              <a:rPr lang="en-US" sz="2400" dirty="0">
                <a:sym typeface="Symbol" panose="05050102010706020507" pitchFamily="18" charset="2"/>
              </a:rPr>
              <a:t> </a:t>
            </a:r>
            <a:r>
              <a:rPr lang="en-US" sz="2400" dirty="0"/>
              <a:t>Alex Hoagland, Ph.D.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Some Cautions about the Standard Error</a:t>
            </a:r>
            <a:endParaRPr lang="en-US" dirty="0">
              <a:latin typeface="Times New Roman" panose="02020603050405020304" pitchFamily="18" charset="0"/>
              <a:cs typeface="Times New Roman" panose="02020603050405020304" pitchFamily="18" charset="0"/>
            </a:endParaRPr>
          </a:p>
        </p:txBody>
      </p:sp>
      <p:sp>
        <p:nvSpPr>
          <p:cNvPr id="3" name="Content Placeholder 3">
            <a:extLst>
              <a:ext uri="{FF2B5EF4-FFF2-40B4-BE49-F238E27FC236}">
                <a16:creationId xmlns:a16="http://schemas.microsoft.com/office/drawing/2014/main" id="{CFACFACF-2347-0895-4B01-78BBB5801331}"/>
              </a:ext>
            </a:extLst>
          </p:cNvPr>
          <p:cNvSpPr>
            <a:spLocks noGrp="1"/>
          </p:cNvSpPr>
          <p:nvPr>
            <p:ph idx="1"/>
          </p:nvPr>
        </p:nvSpPr>
        <p:spPr>
          <a:xfrm>
            <a:off x="762000" y="962232"/>
            <a:ext cx="10058400" cy="5217905"/>
          </a:xfrm>
        </p:spPr>
        <p:txBody>
          <a:bodyPr>
            <a:normAutofit/>
          </a:bodyPr>
          <a:lstStyle/>
          <a:p>
            <a:pPr marL="0" indent="0">
              <a:buNone/>
            </a:pPr>
            <a:r>
              <a:rPr lang="en-US" sz="2400" dirty="0"/>
              <a:t>Some common misconceptions: </a:t>
            </a:r>
          </a:p>
          <a:p>
            <a:r>
              <a:rPr lang="en-US" sz="2400" b="1" dirty="0"/>
              <a:t>Myth: </a:t>
            </a:r>
            <a:r>
              <a:rPr lang="en-US" sz="2400" dirty="0"/>
              <a:t>Small standard errors indicate less variability among data</a:t>
            </a:r>
          </a:p>
          <a:p>
            <a:pPr lvl="1"/>
            <a:r>
              <a:rPr lang="en-US" sz="2200" b="1" dirty="0"/>
              <a:t>Fact: </a:t>
            </a:r>
            <a:r>
              <a:rPr lang="en-US" sz="2200" dirty="0"/>
              <a:t>With a large enough sample size, your standard errors necessarily decrease. In the age of big data, don’t mistake small SEs for no variation in data!</a:t>
            </a:r>
          </a:p>
          <a:p>
            <a:pPr lvl="1"/>
            <a:r>
              <a:rPr lang="en-US" sz="2200" b="1" dirty="0"/>
              <a:t>Fact:</a:t>
            </a:r>
            <a:r>
              <a:rPr lang="en-US" sz="2200" dirty="0"/>
              <a:t> The SE quantifies how well you have estimated the population mean</a:t>
            </a:r>
          </a:p>
          <a:p>
            <a:r>
              <a:rPr lang="en-US" sz="2400" b="1" dirty="0"/>
              <a:t>Myth: </a:t>
            </a:r>
            <a:r>
              <a:rPr lang="en-US" sz="2400" dirty="0"/>
              <a:t>If two means have SE’s that don’t overlap, then means are significantly different.</a:t>
            </a:r>
            <a:endParaRPr lang="en-US" sz="2400" b="1" dirty="0"/>
          </a:p>
          <a:p>
            <a:pPr lvl="1"/>
            <a:r>
              <a:rPr lang="en-US" sz="2200" b="1" dirty="0"/>
              <a:t>Fact: </a:t>
            </a:r>
            <a:r>
              <a:rPr lang="en-US" sz="2200" dirty="0"/>
              <a:t>Just run the test! There are lots of cases where this isn’t true. </a:t>
            </a:r>
          </a:p>
          <a:p>
            <a:r>
              <a:rPr lang="en-US" sz="2400" b="1" dirty="0"/>
              <a:t>Myth: </a:t>
            </a:r>
            <a:r>
              <a:rPr lang="en-US" sz="2400" dirty="0"/>
              <a:t>Measurement error affects the SE</a:t>
            </a:r>
          </a:p>
          <a:p>
            <a:pPr lvl="1"/>
            <a:r>
              <a:rPr lang="en-US" sz="2200" b="1" dirty="0"/>
              <a:t>Fact: </a:t>
            </a:r>
            <a:r>
              <a:rPr lang="en-US" sz="2200" dirty="0"/>
              <a:t>Not if the measurement error is consistent! Since the SE is for the distribution of sample means, if all the sample means are affected in the same way, the SE won’t change. Watch out for this! 	</a:t>
            </a:r>
            <a:endParaRPr lang="en-US" sz="2200" b="1" dirty="0"/>
          </a:p>
        </p:txBody>
      </p:sp>
    </p:spTree>
    <p:extLst>
      <p:ext uri="{BB962C8B-B14F-4D97-AF65-F5344CB8AC3E}">
        <p14:creationId xmlns:p14="http://schemas.microsoft.com/office/powerpoint/2010/main" val="12629999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Plotting Uncertainty: More Data Viz</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2908ED57-6186-8507-9EFA-9DA06D49E748}"/>
              </a:ext>
            </a:extLst>
          </p:cNvPr>
          <p:cNvSpPr>
            <a:spLocks noGrp="1"/>
          </p:cNvSpPr>
          <p:nvPr>
            <p:ph idx="1"/>
          </p:nvPr>
        </p:nvSpPr>
        <p:spPr>
          <a:xfrm>
            <a:off x="685800" y="1066800"/>
            <a:ext cx="9171432" cy="5113337"/>
          </a:xfrm>
        </p:spPr>
        <p:txBody>
          <a:bodyPr>
            <a:normAutofit/>
          </a:bodyPr>
          <a:lstStyle/>
          <a:p>
            <a:pPr marL="0" indent="0">
              <a:buNone/>
            </a:pPr>
            <a:r>
              <a:rPr lang="en-US" sz="2400" dirty="0"/>
              <a:t>When is it useful to plot error bars? </a:t>
            </a:r>
          </a:p>
          <a:p>
            <a:pPr marL="457200" indent="-457200">
              <a:buFont typeface="+mj-lt"/>
              <a:buAutoNum type="arabicPeriod"/>
            </a:pPr>
            <a:r>
              <a:rPr lang="en-US" sz="2400" dirty="0"/>
              <a:t>Show time series with effect that seems large when you zoom in, small when you set y-axis to 0. </a:t>
            </a:r>
          </a:p>
          <a:p>
            <a:pPr marL="457200" indent="-457200">
              <a:buFont typeface="+mj-lt"/>
              <a:buAutoNum type="arabicPeriod"/>
            </a:pPr>
            <a:r>
              <a:rPr lang="en-US" sz="2400" dirty="0"/>
              <a:t>What about error bars when it looks significant? </a:t>
            </a:r>
          </a:p>
          <a:p>
            <a:pPr marL="457200" indent="-457200">
              <a:buFont typeface="+mj-lt"/>
              <a:buAutoNum type="arabicPeriod"/>
            </a:pPr>
            <a:r>
              <a:rPr lang="en-US" sz="2400" dirty="0"/>
              <a:t>What about if error bars when it doesn’t look significant? (but there is a consistent trend pre/post)?</a:t>
            </a:r>
          </a:p>
          <a:p>
            <a:pPr marL="457200" indent="-457200">
              <a:buFont typeface="+mj-lt"/>
              <a:buAutoNum type="arabicPeriod"/>
            </a:pPr>
            <a:r>
              <a:rPr lang="en-US" sz="2400" dirty="0"/>
              <a:t>What about tradeoff between showing SD and SE? </a:t>
            </a:r>
          </a:p>
          <a:p>
            <a:pPr lvl="1"/>
            <a:r>
              <a:rPr lang="en-US" sz="2200" dirty="0"/>
              <a:t>Show the option of showing (</a:t>
            </a:r>
            <a:r>
              <a:rPr lang="en-US" sz="2200" dirty="0" err="1"/>
              <a:t>i</a:t>
            </a:r>
            <a:r>
              <a:rPr lang="en-US" sz="2200" dirty="0"/>
              <a:t>) mean + SD, (ii) mean + SE, (iii) mean + 95% CI, (iv) median + quartiles</a:t>
            </a:r>
          </a:p>
          <a:p>
            <a:pPr marL="457200" indent="-457200">
              <a:buFont typeface="+mj-lt"/>
              <a:buAutoNum type="arabicPeriod"/>
            </a:pPr>
            <a:r>
              <a:rPr lang="en-US" sz="2400" dirty="0"/>
              <a:t>How should you format errors? (Really up to you)</a:t>
            </a:r>
          </a:p>
        </p:txBody>
      </p:sp>
      <p:pic>
        <p:nvPicPr>
          <p:cNvPr id="3" name="Picture 2" descr="RStudio - RStudio">
            <a:extLst>
              <a:ext uri="{FF2B5EF4-FFF2-40B4-BE49-F238E27FC236}">
                <a16:creationId xmlns:a16="http://schemas.microsoft.com/office/drawing/2014/main" id="{1F2B1566-9864-3B33-E82E-6C5E137446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4906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Sampling Distributions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2948040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Common Sampling Distributions</a:t>
            </a:r>
            <a:endParaRPr lang="en-US" dirty="0">
              <a:latin typeface="Times New Roman" panose="02020603050405020304" pitchFamily="18" charset="0"/>
              <a:cs typeface="Times New Roman" panose="02020603050405020304" pitchFamily="18" charset="0"/>
            </a:endParaRPr>
          </a:p>
        </p:txBody>
      </p:sp>
      <p:sp>
        <p:nvSpPr>
          <p:cNvPr id="10" name="Content Placeholder 3">
            <a:extLst>
              <a:ext uri="{FF2B5EF4-FFF2-40B4-BE49-F238E27FC236}">
                <a16:creationId xmlns:a16="http://schemas.microsoft.com/office/drawing/2014/main" id="{27FC24B6-9718-6D60-4073-DA5543D46569}"/>
              </a:ext>
            </a:extLst>
          </p:cNvPr>
          <p:cNvSpPr>
            <a:spLocks noGrp="1"/>
          </p:cNvSpPr>
          <p:nvPr>
            <p:ph idx="1"/>
          </p:nvPr>
        </p:nvSpPr>
        <p:spPr>
          <a:xfrm>
            <a:off x="762000" y="962232"/>
            <a:ext cx="10058400" cy="5217905"/>
          </a:xfrm>
        </p:spPr>
        <p:txBody>
          <a:bodyPr>
            <a:normAutofit/>
          </a:bodyPr>
          <a:lstStyle/>
          <a:p>
            <a:pPr marL="0" indent="0">
              <a:buNone/>
            </a:pPr>
            <a:r>
              <a:rPr lang="en-US" sz="2400" b="1" dirty="0"/>
              <a:t>Discrete</a:t>
            </a:r>
          </a:p>
          <a:p>
            <a:r>
              <a:rPr lang="en-US" sz="2400" dirty="0"/>
              <a:t>Bernoulli (coin flip) </a:t>
            </a:r>
          </a:p>
          <a:p>
            <a:r>
              <a:rPr lang="en-US" sz="2400" dirty="0"/>
              <a:t>Geometric (how many coin flips until heads?)</a:t>
            </a:r>
          </a:p>
          <a:p>
            <a:r>
              <a:rPr lang="en-US" sz="2400" dirty="0"/>
              <a:t>Binomial (how many heads do I have?)</a:t>
            </a:r>
          </a:p>
          <a:p>
            <a:r>
              <a:rPr lang="en-US" sz="2400" b="1" dirty="0">
                <a:solidFill>
                  <a:schemeClr val="accent5">
                    <a:lumMod val="75000"/>
                  </a:schemeClr>
                </a:solidFill>
              </a:rPr>
              <a:t>Poisson</a:t>
            </a:r>
            <a:r>
              <a:rPr lang="en-US" sz="2400" dirty="0"/>
              <a:t> (how often do heads occur?)</a:t>
            </a:r>
          </a:p>
          <a:p>
            <a:pPr marL="0" indent="0">
              <a:buNone/>
            </a:pPr>
            <a:r>
              <a:rPr lang="en-US" sz="2400" b="1" dirty="0"/>
              <a:t>Continuous</a:t>
            </a:r>
          </a:p>
        </p:txBody>
      </p:sp>
    </p:spTree>
    <p:extLst>
      <p:ext uri="{BB962C8B-B14F-4D97-AF65-F5344CB8AC3E}">
        <p14:creationId xmlns:p14="http://schemas.microsoft.com/office/powerpoint/2010/main" val="1881313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Common Sampling Distributions</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 name="Content Placeholder 3">
                <a:extLst>
                  <a:ext uri="{FF2B5EF4-FFF2-40B4-BE49-F238E27FC236}">
                    <a16:creationId xmlns:a16="http://schemas.microsoft.com/office/drawing/2014/main" id="{27FC24B6-9718-6D60-4073-DA5543D46569}"/>
                  </a:ext>
                </a:extLst>
              </p:cNvPr>
              <p:cNvSpPr>
                <a:spLocks noGrp="1"/>
              </p:cNvSpPr>
              <p:nvPr>
                <p:ph idx="1"/>
              </p:nvPr>
            </p:nvSpPr>
            <p:spPr>
              <a:xfrm>
                <a:off x="762000" y="962232"/>
                <a:ext cx="10058400" cy="5217905"/>
              </a:xfrm>
            </p:spPr>
            <p:txBody>
              <a:bodyPr>
                <a:normAutofit fontScale="92500" lnSpcReduction="20000"/>
              </a:bodyPr>
              <a:lstStyle/>
              <a:p>
                <a:pPr marL="0" indent="0">
                  <a:buNone/>
                </a:pPr>
                <a:r>
                  <a:rPr lang="en-US" sz="2400" b="1" dirty="0"/>
                  <a:t>Discrete</a:t>
                </a:r>
              </a:p>
              <a:p>
                <a:r>
                  <a:rPr lang="en-US" sz="2400" dirty="0"/>
                  <a:t>Bernoulli (coin flip) </a:t>
                </a:r>
              </a:p>
              <a:p>
                <a:r>
                  <a:rPr lang="en-US" sz="2400" dirty="0"/>
                  <a:t>Geometric (how many coin flips until heads?)</a:t>
                </a:r>
              </a:p>
              <a:p>
                <a:r>
                  <a:rPr lang="en-US" sz="2400" dirty="0"/>
                  <a:t>Binomial (how many heads do I have?)</a:t>
                </a:r>
              </a:p>
              <a:p>
                <a:r>
                  <a:rPr lang="en-US" sz="2400" b="1" dirty="0">
                    <a:solidFill>
                      <a:schemeClr val="accent5">
                        <a:lumMod val="75000"/>
                      </a:schemeClr>
                    </a:solidFill>
                  </a:rPr>
                  <a:t>Poisson</a:t>
                </a:r>
                <a:r>
                  <a:rPr lang="en-US" sz="2400" dirty="0"/>
                  <a:t> (how often do heads occur?)</a:t>
                </a:r>
              </a:p>
              <a:p>
                <a:pPr marL="0" indent="0">
                  <a:buNone/>
                </a:pPr>
                <a:r>
                  <a:rPr lang="en-US" sz="2400" b="1" dirty="0"/>
                  <a:t>Continuous</a:t>
                </a:r>
              </a:p>
              <a:p>
                <a:r>
                  <a:rPr lang="en-US" sz="2400" dirty="0"/>
                  <a:t>Uniform</a:t>
                </a:r>
              </a:p>
              <a:p>
                <a:r>
                  <a:rPr lang="en-US" sz="2400" dirty="0"/>
                  <a:t>Exponential</a:t>
                </a:r>
              </a:p>
              <a:p>
                <a:r>
                  <a:rPr lang="en-US" sz="2400" b="1" dirty="0">
                    <a:solidFill>
                      <a:schemeClr val="accent5">
                        <a:lumMod val="75000"/>
                      </a:schemeClr>
                    </a:solidFill>
                  </a:rPr>
                  <a:t>Normal</a:t>
                </a:r>
              </a:p>
              <a:p>
                <a:r>
                  <a:rPr lang="en-US" sz="2400" b="1" dirty="0">
                    <a:solidFill>
                      <a:schemeClr val="accent5">
                        <a:lumMod val="75000"/>
                      </a:schemeClr>
                    </a:solidFill>
                  </a:rPr>
                  <a:t>Lognormal</a:t>
                </a:r>
              </a:p>
              <a:p>
                <a:r>
                  <a:rPr lang="en-US" sz="2400" dirty="0"/>
                  <a:t>Others (</a:t>
                </a:r>
                <a:r>
                  <a:rPr lang="en-US" sz="2400" i="1" dirty="0"/>
                  <a:t>F, t, </a:t>
                </a:r>
                <a14:m>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𝜒</m:t>
                        </m:r>
                      </m:e>
                      <m:sup>
                        <m:r>
                          <a:rPr lang="en-US" sz="2400" b="0" i="1" smtClean="0">
                            <a:latin typeface="Cambria Math" panose="02040503050406030204" pitchFamily="18" charset="0"/>
                          </a:rPr>
                          <m:t>2</m:t>
                        </m:r>
                      </m:sup>
                    </m:sSup>
                  </m:oMath>
                </a14:m>
                <a:r>
                  <a:rPr lang="en-US" sz="2400" dirty="0"/>
                  <a:t>, </a:t>
                </a:r>
                <a:r>
                  <a:rPr lang="en-US" sz="2400" dirty="0" err="1"/>
                  <a:t>etc</a:t>
                </a:r>
                <a:r>
                  <a:rPr lang="en-US" sz="2400" dirty="0"/>
                  <a:t>)</a:t>
                </a:r>
              </a:p>
            </p:txBody>
          </p:sp>
        </mc:Choice>
        <mc:Fallback xmlns="">
          <p:sp>
            <p:nvSpPr>
              <p:cNvPr id="10" name="Content Placeholder 3">
                <a:extLst>
                  <a:ext uri="{FF2B5EF4-FFF2-40B4-BE49-F238E27FC236}">
                    <a16:creationId xmlns:a16="http://schemas.microsoft.com/office/drawing/2014/main" id="{27FC24B6-9718-6D60-4073-DA5543D46569}"/>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788" t="-2336"/>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43150E84-53E5-5937-303B-ED8D31915B9D}"/>
              </a:ext>
            </a:extLst>
          </p:cNvPr>
          <p:cNvSpPr txBox="1"/>
          <p:nvPr/>
        </p:nvSpPr>
        <p:spPr>
          <a:xfrm>
            <a:off x="3810000" y="5308011"/>
            <a:ext cx="3048000" cy="553998"/>
          </a:xfrm>
          <a:prstGeom prst="rect">
            <a:avLst/>
          </a:prstGeom>
          <a:solidFill>
            <a:schemeClr val="tx2">
              <a:lumMod val="40000"/>
              <a:lumOff val="60000"/>
            </a:schemeClr>
          </a:solidFill>
          <a:ln>
            <a:solidFill>
              <a:schemeClr val="tx2">
                <a:lumMod val="75000"/>
              </a:schemeClr>
            </a:solidFill>
          </a:ln>
        </p:spPr>
        <p:txBody>
          <a:bodyPr wrap="square" rtlCol="0">
            <a:spAutoFit/>
          </a:bodyPr>
          <a:lstStyle/>
          <a:p>
            <a:r>
              <a:rPr lang="en-US" sz="3000" dirty="0">
                <a:solidFill>
                  <a:schemeClr val="bg1"/>
                </a:solidFill>
                <a:hlinkClick r:id="rId4">
                  <a:extLst>
                    <a:ext uri="{A12FA001-AC4F-418D-AE19-62706E023703}">
                      <ahyp:hlinkClr xmlns:ahyp="http://schemas.microsoft.com/office/drawing/2018/hyperlinkcolor" val="tx"/>
                    </a:ext>
                  </a:extLst>
                </a:hlinkClick>
              </a:rPr>
              <a:t>Seeing Theory</a:t>
            </a:r>
            <a:endParaRPr lang="en-US" sz="3000" dirty="0">
              <a:solidFill>
                <a:schemeClr val="bg1"/>
              </a:solidFill>
            </a:endParaRPr>
          </a:p>
        </p:txBody>
      </p:sp>
    </p:spTree>
    <p:extLst>
      <p:ext uri="{BB962C8B-B14F-4D97-AF65-F5344CB8AC3E}">
        <p14:creationId xmlns:p14="http://schemas.microsoft.com/office/powerpoint/2010/main" val="25504617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Common Sampling Distributions</a:t>
            </a:r>
            <a:endParaRPr lang="en-US"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FD1F403E-9F9E-8EB4-8461-C7E3E2A3592B}"/>
              </a:ext>
            </a:extLst>
          </p:cNvPr>
          <p:cNvPicPr>
            <a:picLocks noGrp="1" noChangeAspect="1"/>
          </p:cNvPicPr>
          <p:nvPr>
            <p:ph idx="1"/>
          </p:nvPr>
        </p:nvPicPr>
        <p:blipFill>
          <a:blip r:embed="rId3"/>
          <a:stretch>
            <a:fillRect/>
          </a:stretch>
        </p:blipFill>
        <p:spPr>
          <a:xfrm>
            <a:off x="762000" y="851086"/>
            <a:ext cx="7608264" cy="5778314"/>
          </a:xfrm>
        </p:spPr>
      </p:pic>
    </p:spTree>
    <p:extLst>
      <p:ext uri="{BB962C8B-B14F-4D97-AF65-F5344CB8AC3E}">
        <p14:creationId xmlns:p14="http://schemas.microsoft.com/office/powerpoint/2010/main" val="1685765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459961"/>
          </a:xfrm>
          <a:prstGeom prst="rect">
            <a:avLst/>
          </a:prstGeom>
          <a:solidFill>
            <a:srgbClr val="A6E481"/>
          </a:solidFill>
        </p:spPr>
        <p:txBody>
          <a:bodyPr vert="horz" wrap="square" lIns="0" tIns="93118" rIns="0" bIns="0" rtlCol="0">
            <a:spAutoFit/>
          </a:bodyPr>
          <a:lstStyle/>
          <a:p>
            <a:pPr marL="261743">
              <a:spcBef>
                <a:spcPts val="733"/>
              </a:spcBef>
            </a:pPr>
            <a:r>
              <a:rPr sz="2378" b="0" spc="-99" dirty="0">
                <a:latin typeface="Tahoma"/>
                <a:cs typeface="Tahoma"/>
              </a:rPr>
              <a:t>Normal</a:t>
            </a:r>
            <a:r>
              <a:rPr sz="2378" b="0" spc="10" dirty="0">
                <a:latin typeface="Tahoma"/>
                <a:cs typeface="Tahoma"/>
              </a:rPr>
              <a:t> </a:t>
            </a:r>
            <a:r>
              <a:rPr sz="2378" b="0" spc="-40" dirty="0">
                <a:latin typeface="Tahoma"/>
                <a:cs typeface="Tahoma"/>
              </a:rPr>
              <a:t>RVs</a:t>
            </a:r>
            <a:endParaRPr sz="2378">
              <a:latin typeface="Tahoma"/>
              <a:cs typeface="Tahoma"/>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20</a:t>
            </a:r>
            <a:endParaRPr sz="1387">
              <a:solidFill>
                <a:prstClr val="black"/>
              </a:solidFill>
              <a:latin typeface="Arial"/>
              <a:cs typeface="Arial"/>
            </a:endParaRPr>
          </a:p>
        </p:txBody>
      </p:sp>
      <p:sp>
        <p:nvSpPr>
          <p:cNvPr id="3" name="object 3"/>
          <p:cNvSpPr txBox="1"/>
          <p:nvPr/>
        </p:nvSpPr>
        <p:spPr>
          <a:xfrm>
            <a:off x="2216411" y="1596942"/>
            <a:ext cx="7523666" cy="1980798"/>
          </a:xfrm>
          <a:prstGeom prst="rect">
            <a:avLst/>
          </a:prstGeom>
        </p:spPr>
        <p:txBody>
          <a:bodyPr vert="horz" wrap="square" lIns="0" tIns="13842" rIns="0" bIns="0" rtlCol="0">
            <a:spAutoFit/>
          </a:bodyPr>
          <a:lstStyle/>
          <a:p>
            <a:pPr marL="25168" marR="10067" defTabSz="1812066">
              <a:lnSpc>
                <a:spcPct val="102600"/>
              </a:lnSpc>
              <a:spcBef>
                <a:spcPts val="109"/>
              </a:spcBef>
            </a:pPr>
            <a:r>
              <a:rPr sz="2180" b="1" spc="-139" dirty="0">
                <a:solidFill>
                  <a:srgbClr val="1FA49A"/>
                </a:solidFill>
                <a:latin typeface="Tahoma"/>
                <a:cs typeface="Tahoma"/>
              </a:rPr>
              <a:t>Normal </a:t>
            </a:r>
            <a:r>
              <a:rPr sz="2180" spc="-109" dirty="0">
                <a:solidFill>
                  <a:prstClr val="black"/>
                </a:solidFill>
                <a:latin typeface="Tahoma"/>
                <a:cs typeface="Tahoma"/>
              </a:rPr>
              <a:t>random </a:t>
            </a:r>
            <a:r>
              <a:rPr sz="2180" spc="-99" dirty="0">
                <a:solidFill>
                  <a:prstClr val="black"/>
                </a:solidFill>
                <a:latin typeface="Tahoma"/>
                <a:cs typeface="Tahoma"/>
              </a:rPr>
              <a:t>variables </a:t>
            </a:r>
            <a:r>
              <a:rPr sz="2180" spc="-149" dirty="0">
                <a:solidFill>
                  <a:prstClr val="black"/>
                </a:solidFill>
                <a:latin typeface="Tahoma"/>
                <a:cs typeface="Tahoma"/>
              </a:rPr>
              <a:t>are </a:t>
            </a:r>
            <a:r>
              <a:rPr sz="2180" spc="-99" dirty="0">
                <a:solidFill>
                  <a:prstClr val="black"/>
                </a:solidFill>
                <a:latin typeface="Tahoma"/>
                <a:cs typeface="Tahoma"/>
              </a:rPr>
              <a:t>arguably the most </a:t>
            </a:r>
            <a:r>
              <a:rPr sz="2180" spc="-69" dirty="0">
                <a:solidFill>
                  <a:prstClr val="black"/>
                </a:solidFill>
                <a:latin typeface="Tahoma"/>
                <a:cs typeface="Tahoma"/>
              </a:rPr>
              <a:t>important </a:t>
            </a:r>
            <a:r>
              <a:rPr sz="2180" spc="-79" dirty="0">
                <a:solidFill>
                  <a:prstClr val="black"/>
                </a:solidFill>
                <a:latin typeface="Tahoma"/>
                <a:cs typeface="Tahoma"/>
              </a:rPr>
              <a:t>family  of </a:t>
            </a:r>
            <a:r>
              <a:rPr sz="2180" spc="-40" dirty="0">
                <a:solidFill>
                  <a:prstClr val="black"/>
                </a:solidFill>
                <a:latin typeface="Tahoma"/>
                <a:cs typeface="Tahoma"/>
              </a:rPr>
              <a:t>RVs. </a:t>
            </a:r>
            <a:r>
              <a:rPr sz="2180" spc="-69" dirty="0">
                <a:solidFill>
                  <a:prstClr val="black"/>
                </a:solidFill>
                <a:latin typeface="Tahoma"/>
                <a:cs typeface="Tahoma"/>
              </a:rPr>
              <a:t>Can </a:t>
            </a:r>
            <a:r>
              <a:rPr sz="2180" spc="-119" dirty="0">
                <a:solidFill>
                  <a:prstClr val="black"/>
                </a:solidFill>
                <a:latin typeface="Tahoma"/>
                <a:cs typeface="Tahoma"/>
              </a:rPr>
              <a:t>be </a:t>
            </a:r>
            <a:r>
              <a:rPr sz="2180" spc="-149" dirty="0">
                <a:solidFill>
                  <a:prstClr val="black"/>
                </a:solidFill>
                <a:latin typeface="Tahoma"/>
                <a:cs typeface="Tahoma"/>
              </a:rPr>
              <a:t>used </a:t>
            </a:r>
            <a:r>
              <a:rPr sz="2180" spc="-40" dirty="0">
                <a:solidFill>
                  <a:prstClr val="black"/>
                </a:solidFill>
                <a:latin typeface="Tahoma"/>
                <a:cs typeface="Tahoma"/>
              </a:rPr>
              <a:t>to </a:t>
            </a:r>
            <a:r>
              <a:rPr sz="2180" spc="-99" dirty="0">
                <a:solidFill>
                  <a:prstClr val="black"/>
                </a:solidFill>
                <a:latin typeface="Tahoma"/>
                <a:cs typeface="Tahoma"/>
              </a:rPr>
              <a:t>approximately</a:t>
            </a:r>
            <a:r>
              <a:rPr sz="2180" spc="-238" dirty="0">
                <a:solidFill>
                  <a:prstClr val="black"/>
                </a:solidFill>
                <a:latin typeface="Tahoma"/>
                <a:cs typeface="Tahoma"/>
              </a:rPr>
              <a:t> </a:t>
            </a:r>
            <a:r>
              <a:rPr sz="2180" spc="-50" dirty="0">
                <a:solidFill>
                  <a:prstClr val="black"/>
                </a:solidFill>
                <a:latin typeface="Tahoma"/>
                <a:cs typeface="Tahoma"/>
              </a:rPr>
              <a:t>fit:</a:t>
            </a:r>
            <a:endParaRPr sz="2180" dirty="0">
              <a:solidFill>
                <a:prstClr val="black"/>
              </a:solidFill>
              <a:latin typeface="Tahoma"/>
              <a:cs typeface="Tahoma"/>
            </a:endParaRPr>
          </a:p>
          <a:p>
            <a:pPr marL="573821" indent="-264260" defTabSz="1812066">
              <a:spcBef>
                <a:spcPts val="664"/>
              </a:spcBef>
              <a:buClr>
                <a:srgbClr val="1FA49A"/>
              </a:buClr>
              <a:buSzPct val="90909"/>
              <a:buFont typeface="Lucida Sans Unicode"/>
              <a:buChar char="•"/>
              <a:tabLst>
                <a:tab pos="575079" algn="l"/>
              </a:tabLst>
            </a:pPr>
            <a:r>
              <a:rPr sz="2180" spc="-79" dirty="0">
                <a:solidFill>
                  <a:prstClr val="black"/>
                </a:solidFill>
                <a:latin typeface="Tahoma"/>
                <a:cs typeface="Tahoma"/>
              </a:rPr>
              <a:t>Heights, </a:t>
            </a:r>
            <a:r>
              <a:rPr sz="2180" spc="-109" dirty="0">
                <a:solidFill>
                  <a:prstClr val="black"/>
                </a:solidFill>
                <a:latin typeface="Tahoma"/>
                <a:cs typeface="Tahoma"/>
              </a:rPr>
              <a:t>weights,</a:t>
            </a:r>
            <a:r>
              <a:rPr sz="2180" spc="129" dirty="0">
                <a:solidFill>
                  <a:prstClr val="black"/>
                </a:solidFill>
                <a:latin typeface="Tahoma"/>
                <a:cs typeface="Tahoma"/>
              </a:rPr>
              <a:t> </a:t>
            </a:r>
            <a:r>
              <a:rPr sz="2180" spc="-79" dirty="0">
                <a:solidFill>
                  <a:prstClr val="black"/>
                </a:solidFill>
                <a:latin typeface="Tahoma"/>
                <a:cs typeface="Tahoma"/>
              </a:rPr>
              <a:t>etc.</a:t>
            </a:r>
            <a:endParaRPr sz="2180" dirty="0">
              <a:solidFill>
                <a:prstClr val="black"/>
              </a:solidFill>
              <a:latin typeface="Tahoma"/>
              <a:cs typeface="Tahoma"/>
            </a:endParaRPr>
          </a:p>
          <a:p>
            <a:pPr marL="573821" indent="-264260" defTabSz="1812066">
              <a:spcBef>
                <a:spcPts val="662"/>
              </a:spcBef>
              <a:buClr>
                <a:srgbClr val="1FA49A"/>
              </a:buClr>
              <a:buSzPct val="90909"/>
              <a:buFont typeface="Lucida Sans Unicode"/>
              <a:buChar char="•"/>
              <a:tabLst>
                <a:tab pos="575079" algn="l"/>
              </a:tabLst>
            </a:pPr>
            <a:r>
              <a:rPr sz="2180" spc="-109" dirty="0">
                <a:solidFill>
                  <a:prstClr val="black"/>
                </a:solidFill>
                <a:latin typeface="Tahoma"/>
                <a:cs typeface="Tahoma"/>
              </a:rPr>
              <a:t>Measurement </a:t>
            </a:r>
            <a:r>
              <a:rPr sz="2180" spc="-119" dirty="0">
                <a:solidFill>
                  <a:prstClr val="black"/>
                </a:solidFill>
                <a:latin typeface="Tahoma"/>
                <a:cs typeface="Tahoma"/>
              </a:rPr>
              <a:t>errors </a:t>
            </a:r>
            <a:r>
              <a:rPr sz="2180" spc="-59" dirty="0">
                <a:solidFill>
                  <a:prstClr val="black"/>
                </a:solidFill>
                <a:latin typeface="Tahoma"/>
                <a:cs typeface="Tahoma"/>
              </a:rPr>
              <a:t>in </a:t>
            </a:r>
            <a:r>
              <a:rPr sz="2180" spc="-109" dirty="0">
                <a:solidFill>
                  <a:prstClr val="black"/>
                </a:solidFill>
                <a:latin typeface="Tahoma"/>
                <a:cs typeface="Tahoma"/>
              </a:rPr>
              <a:t>experiments, </a:t>
            </a:r>
            <a:r>
              <a:rPr sz="2180" spc="-59" dirty="0">
                <a:solidFill>
                  <a:prstClr val="black"/>
                </a:solidFill>
                <a:latin typeface="Tahoma"/>
                <a:cs typeface="Tahoma"/>
              </a:rPr>
              <a:t>stock </a:t>
            </a:r>
            <a:r>
              <a:rPr sz="2180" spc="-89" dirty="0">
                <a:solidFill>
                  <a:prstClr val="black"/>
                </a:solidFill>
                <a:latin typeface="Tahoma"/>
                <a:cs typeface="Tahoma"/>
              </a:rPr>
              <a:t>returns,</a:t>
            </a:r>
            <a:r>
              <a:rPr sz="2180" spc="40" dirty="0">
                <a:solidFill>
                  <a:prstClr val="black"/>
                </a:solidFill>
                <a:latin typeface="Tahoma"/>
                <a:cs typeface="Tahoma"/>
              </a:rPr>
              <a:t> </a:t>
            </a:r>
            <a:r>
              <a:rPr sz="2180" spc="-79" dirty="0">
                <a:solidFill>
                  <a:prstClr val="black"/>
                </a:solidFill>
                <a:latin typeface="Tahoma"/>
                <a:cs typeface="Tahoma"/>
              </a:rPr>
              <a:t>etc.</a:t>
            </a:r>
            <a:endParaRPr sz="2180" dirty="0">
              <a:solidFill>
                <a:prstClr val="black"/>
              </a:solidFill>
              <a:latin typeface="Tahoma"/>
              <a:cs typeface="Tahoma"/>
            </a:endParaRPr>
          </a:p>
          <a:p>
            <a:pPr marL="573821" indent="-264260" defTabSz="1812066">
              <a:spcBef>
                <a:spcPts val="654"/>
              </a:spcBef>
              <a:buClr>
                <a:srgbClr val="1FA49A"/>
              </a:buClr>
              <a:buSzPct val="90909"/>
              <a:buFont typeface="Lucida Sans Unicode"/>
              <a:buChar char="•"/>
              <a:tabLst>
                <a:tab pos="575079" algn="l"/>
              </a:tabLst>
            </a:pPr>
            <a:r>
              <a:rPr sz="2180" spc="-109" dirty="0">
                <a:solidFill>
                  <a:prstClr val="black"/>
                </a:solidFill>
                <a:latin typeface="Tahoma"/>
                <a:cs typeface="Tahoma"/>
              </a:rPr>
              <a:t>How</a:t>
            </a:r>
            <a:r>
              <a:rPr sz="2180" spc="30" dirty="0">
                <a:solidFill>
                  <a:prstClr val="black"/>
                </a:solidFill>
                <a:latin typeface="Tahoma"/>
                <a:cs typeface="Tahoma"/>
              </a:rPr>
              <a:t> </a:t>
            </a:r>
            <a:r>
              <a:rPr sz="2180" spc="-129" dirty="0">
                <a:solidFill>
                  <a:prstClr val="black"/>
                </a:solidFill>
                <a:latin typeface="Tahoma"/>
                <a:cs typeface="Tahoma"/>
              </a:rPr>
              <a:t>sand</a:t>
            </a:r>
            <a:r>
              <a:rPr sz="2180" spc="30" dirty="0">
                <a:solidFill>
                  <a:prstClr val="black"/>
                </a:solidFill>
                <a:latin typeface="Tahoma"/>
                <a:cs typeface="Tahoma"/>
              </a:rPr>
              <a:t> </a:t>
            </a:r>
            <a:r>
              <a:rPr sz="2180" spc="-69" dirty="0">
                <a:solidFill>
                  <a:prstClr val="black"/>
                </a:solidFill>
                <a:latin typeface="Tahoma"/>
                <a:cs typeface="Tahoma"/>
              </a:rPr>
              <a:t>falls</a:t>
            </a:r>
            <a:r>
              <a:rPr sz="2180" spc="30" dirty="0">
                <a:solidFill>
                  <a:prstClr val="black"/>
                </a:solidFill>
                <a:latin typeface="Tahoma"/>
                <a:cs typeface="Tahoma"/>
              </a:rPr>
              <a:t> </a:t>
            </a:r>
            <a:r>
              <a:rPr sz="2180" spc="-69" dirty="0">
                <a:solidFill>
                  <a:prstClr val="black"/>
                </a:solidFill>
                <a:latin typeface="Tahoma"/>
                <a:cs typeface="Tahoma"/>
              </a:rPr>
              <a:t>out</a:t>
            </a:r>
            <a:r>
              <a:rPr sz="2180" spc="30" dirty="0">
                <a:solidFill>
                  <a:prstClr val="black"/>
                </a:solidFill>
                <a:latin typeface="Tahoma"/>
                <a:cs typeface="Tahoma"/>
              </a:rPr>
              <a:t> </a:t>
            </a:r>
            <a:r>
              <a:rPr sz="2180" spc="-79" dirty="0">
                <a:solidFill>
                  <a:prstClr val="black"/>
                </a:solidFill>
                <a:latin typeface="Tahoma"/>
                <a:cs typeface="Tahoma"/>
              </a:rPr>
              <a:t>of</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prstClr val="black"/>
                </a:solidFill>
                <a:latin typeface="Tahoma"/>
                <a:cs typeface="Tahoma"/>
              </a:rPr>
              <a:t> </a:t>
            </a:r>
            <a:r>
              <a:rPr sz="2180" spc="-99" dirty="0">
                <a:solidFill>
                  <a:prstClr val="black"/>
                </a:solidFill>
                <a:latin typeface="Tahoma"/>
                <a:cs typeface="Tahoma"/>
              </a:rPr>
              <a:t>bucket</a:t>
            </a:r>
            <a:r>
              <a:rPr sz="2180" spc="30" dirty="0">
                <a:solidFill>
                  <a:prstClr val="black"/>
                </a:solidFill>
                <a:latin typeface="Tahoma"/>
                <a:cs typeface="Tahoma"/>
              </a:rPr>
              <a:t> </a:t>
            </a:r>
            <a:r>
              <a:rPr sz="2180" spc="-79" dirty="0">
                <a:solidFill>
                  <a:prstClr val="black"/>
                </a:solidFill>
                <a:latin typeface="Tahoma"/>
                <a:cs typeface="Tahoma"/>
              </a:rPr>
              <a:t>(or</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srgbClr val="0000FF"/>
                </a:solidFill>
                <a:latin typeface="Tahoma"/>
                <a:cs typeface="Tahoma"/>
              </a:rPr>
              <a:t> </a:t>
            </a:r>
            <a:r>
              <a:rPr sz="2180" u="sng" spc="-59" dirty="0">
                <a:solidFill>
                  <a:srgbClr val="0000FF"/>
                </a:solidFill>
                <a:uFill>
                  <a:solidFill>
                    <a:srgbClr val="0000FF"/>
                  </a:solidFill>
                </a:uFill>
                <a:latin typeface="Tahoma"/>
                <a:cs typeface="Tahoma"/>
                <a:hlinkClick r:id="rId2"/>
              </a:rPr>
              <a:t>Galton</a:t>
            </a:r>
            <a:r>
              <a:rPr sz="2180" u="sng" spc="30" dirty="0">
                <a:solidFill>
                  <a:srgbClr val="0000FF"/>
                </a:solidFill>
                <a:uFill>
                  <a:solidFill>
                    <a:srgbClr val="0000FF"/>
                  </a:solidFill>
                </a:uFill>
                <a:latin typeface="Tahoma"/>
                <a:cs typeface="Tahoma"/>
                <a:hlinkClick r:id="rId2"/>
              </a:rPr>
              <a:t> </a:t>
            </a:r>
            <a:r>
              <a:rPr sz="2180" u="sng" spc="-89" dirty="0">
                <a:solidFill>
                  <a:srgbClr val="0000FF"/>
                </a:solidFill>
                <a:uFill>
                  <a:solidFill>
                    <a:srgbClr val="0000FF"/>
                  </a:solidFill>
                </a:uFill>
                <a:latin typeface="Tahoma"/>
                <a:cs typeface="Tahoma"/>
                <a:hlinkClick r:id="rId2"/>
              </a:rPr>
              <a:t>board</a:t>
            </a:r>
            <a:r>
              <a:rPr sz="2180" spc="-89" dirty="0">
                <a:solidFill>
                  <a:prstClr val="black"/>
                </a:solidFill>
                <a:latin typeface="Tahoma"/>
                <a:cs typeface="Tahoma"/>
              </a:rPr>
              <a:t>)</a:t>
            </a:r>
            <a:endParaRPr sz="2180" dirty="0">
              <a:solidFill>
                <a:prstClr val="black"/>
              </a:solidFill>
              <a:latin typeface="Tahoma"/>
              <a:cs typeface="Tahoma"/>
            </a:endParaRPr>
          </a:p>
        </p:txBody>
      </p:sp>
    </p:spTree>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459961"/>
          </a:xfrm>
          <a:prstGeom prst="rect">
            <a:avLst/>
          </a:prstGeom>
          <a:solidFill>
            <a:srgbClr val="A6E481"/>
          </a:solidFill>
        </p:spPr>
        <p:txBody>
          <a:bodyPr vert="horz" wrap="square" lIns="0" tIns="93118" rIns="0" bIns="0" rtlCol="0">
            <a:spAutoFit/>
          </a:bodyPr>
          <a:lstStyle/>
          <a:p>
            <a:pPr marL="261743">
              <a:spcBef>
                <a:spcPts val="733"/>
              </a:spcBef>
            </a:pPr>
            <a:r>
              <a:rPr sz="2378" b="0" spc="-99" dirty="0">
                <a:latin typeface="Tahoma"/>
                <a:cs typeface="Tahoma"/>
              </a:rPr>
              <a:t>Normal</a:t>
            </a:r>
            <a:r>
              <a:rPr sz="2378" b="0" spc="10" dirty="0">
                <a:latin typeface="Tahoma"/>
                <a:cs typeface="Tahoma"/>
              </a:rPr>
              <a:t> </a:t>
            </a:r>
            <a:r>
              <a:rPr sz="2378" b="0" spc="-40" dirty="0">
                <a:latin typeface="Tahoma"/>
                <a:cs typeface="Tahoma"/>
              </a:rPr>
              <a:t>RVs</a:t>
            </a:r>
            <a:endParaRPr sz="2378">
              <a:latin typeface="Tahoma"/>
              <a:cs typeface="Tahoma"/>
            </a:endParaRPr>
          </a:p>
        </p:txBody>
      </p:sp>
      <p:sp>
        <p:nvSpPr>
          <p:cNvPr id="3" name="object 3"/>
          <p:cNvSpPr txBox="1"/>
          <p:nvPr/>
        </p:nvSpPr>
        <p:spPr>
          <a:xfrm>
            <a:off x="2216411" y="1596943"/>
            <a:ext cx="7523666" cy="2611227"/>
          </a:xfrm>
          <a:prstGeom prst="rect">
            <a:avLst/>
          </a:prstGeom>
        </p:spPr>
        <p:txBody>
          <a:bodyPr vert="horz" wrap="square" lIns="0" tIns="13842" rIns="0" bIns="0" rtlCol="0">
            <a:spAutoFit/>
          </a:bodyPr>
          <a:lstStyle/>
          <a:p>
            <a:pPr marL="25168" marR="10067" defTabSz="1812066">
              <a:lnSpc>
                <a:spcPct val="102600"/>
              </a:lnSpc>
              <a:spcBef>
                <a:spcPts val="109"/>
              </a:spcBef>
            </a:pPr>
            <a:r>
              <a:rPr sz="2180" b="1" spc="-139" dirty="0">
                <a:solidFill>
                  <a:srgbClr val="1FA49A"/>
                </a:solidFill>
                <a:latin typeface="Tahoma"/>
                <a:cs typeface="Tahoma"/>
              </a:rPr>
              <a:t>Normal </a:t>
            </a:r>
            <a:r>
              <a:rPr sz="2180" spc="-109" dirty="0">
                <a:solidFill>
                  <a:prstClr val="black"/>
                </a:solidFill>
                <a:latin typeface="Tahoma"/>
                <a:cs typeface="Tahoma"/>
              </a:rPr>
              <a:t>random </a:t>
            </a:r>
            <a:r>
              <a:rPr sz="2180" spc="-99" dirty="0">
                <a:solidFill>
                  <a:prstClr val="black"/>
                </a:solidFill>
                <a:latin typeface="Tahoma"/>
                <a:cs typeface="Tahoma"/>
              </a:rPr>
              <a:t>variables </a:t>
            </a:r>
            <a:r>
              <a:rPr sz="2180" spc="-149" dirty="0">
                <a:solidFill>
                  <a:prstClr val="black"/>
                </a:solidFill>
                <a:latin typeface="Tahoma"/>
                <a:cs typeface="Tahoma"/>
              </a:rPr>
              <a:t>are </a:t>
            </a:r>
            <a:r>
              <a:rPr sz="2180" spc="-99" dirty="0">
                <a:solidFill>
                  <a:prstClr val="black"/>
                </a:solidFill>
                <a:latin typeface="Tahoma"/>
                <a:cs typeface="Tahoma"/>
              </a:rPr>
              <a:t>arguably the most </a:t>
            </a:r>
            <a:r>
              <a:rPr sz="2180" spc="-69" dirty="0">
                <a:solidFill>
                  <a:prstClr val="black"/>
                </a:solidFill>
                <a:latin typeface="Tahoma"/>
                <a:cs typeface="Tahoma"/>
              </a:rPr>
              <a:t>important </a:t>
            </a:r>
            <a:r>
              <a:rPr sz="2180" spc="-79" dirty="0">
                <a:solidFill>
                  <a:prstClr val="black"/>
                </a:solidFill>
                <a:latin typeface="Tahoma"/>
                <a:cs typeface="Tahoma"/>
              </a:rPr>
              <a:t>family  of </a:t>
            </a:r>
            <a:r>
              <a:rPr sz="2180" spc="-40" dirty="0">
                <a:solidFill>
                  <a:prstClr val="black"/>
                </a:solidFill>
                <a:latin typeface="Tahoma"/>
                <a:cs typeface="Tahoma"/>
              </a:rPr>
              <a:t>RVs. </a:t>
            </a:r>
            <a:r>
              <a:rPr sz="2180" spc="-69" dirty="0">
                <a:solidFill>
                  <a:prstClr val="black"/>
                </a:solidFill>
                <a:latin typeface="Tahoma"/>
                <a:cs typeface="Tahoma"/>
              </a:rPr>
              <a:t>Can </a:t>
            </a:r>
            <a:r>
              <a:rPr sz="2180" spc="-119" dirty="0">
                <a:solidFill>
                  <a:prstClr val="black"/>
                </a:solidFill>
                <a:latin typeface="Tahoma"/>
                <a:cs typeface="Tahoma"/>
              </a:rPr>
              <a:t>be </a:t>
            </a:r>
            <a:r>
              <a:rPr sz="2180" spc="-149" dirty="0">
                <a:solidFill>
                  <a:prstClr val="black"/>
                </a:solidFill>
                <a:latin typeface="Tahoma"/>
                <a:cs typeface="Tahoma"/>
              </a:rPr>
              <a:t>used </a:t>
            </a:r>
            <a:r>
              <a:rPr sz="2180" spc="-40" dirty="0">
                <a:solidFill>
                  <a:prstClr val="black"/>
                </a:solidFill>
                <a:latin typeface="Tahoma"/>
                <a:cs typeface="Tahoma"/>
              </a:rPr>
              <a:t>to </a:t>
            </a:r>
            <a:r>
              <a:rPr sz="2180" spc="-99" dirty="0">
                <a:solidFill>
                  <a:prstClr val="black"/>
                </a:solidFill>
                <a:latin typeface="Tahoma"/>
                <a:cs typeface="Tahoma"/>
              </a:rPr>
              <a:t>approximately</a:t>
            </a:r>
            <a:r>
              <a:rPr sz="2180" spc="-238" dirty="0">
                <a:solidFill>
                  <a:prstClr val="black"/>
                </a:solidFill>
                <a:latin typeface="Tahoma"/>
                <a:cs typeface="Tahoma"/>
              </a:rPr>
              <a:t> </a:t>
            </a:r>
            <a:r>
              <a:rPr sz="2180" spc="-50" dirty="0">
                <a:solidFill>
                  <a:prstClr val="black"/>
                </a:solidFill>
                <a:latin typeface="Tahoma"/>
                <a:cs typeface="Tahoma"/>
              </a:rPr>
              <a:t>fit:</a:t>
            </a:r>
            <a:endParaRPr sz="2180">
              <a:solidFill>
                <a:prstClr val="black"/>
              </a:solidFill>
              <a:latin typeface="Tahoma"/>
              <a:cs typeface="Tahoma"/>
            </a:endParaRPr>
          </a:p>
          <a:p>
            <a:pPr marL="573821" indent="-264260" defTabSz="1812066">
              <a:spcBef>
                <a:spcPts val="664"/>
              </a:spcBef>
              <a:buClr>
                <a:srgbClr val="1FA49A"/>
              </a:buClr>
              <a:buSzPct val="90909"/>
              <a:buFont typeface="Lucida Sans Unicode"/>
              <a:buChar char="•"/>
              <a:tabLst>
                <a:tab pos="575079" algn="l"/>
              </a:tabLst>
            </a:pPr>
            <a:r>
              <a:rPr sz="2180" spc="-79" dirty="0">
                <a:solidFill>
                  <a:prstClr val="black"/>
                </a:solidFill>
                <a:latin typeface="Tahoma"/>
                <a:cs typeface="Tahoma"/>
              </a:rPr>
              <a:t>Heights, </a:t>
            </a:r>
            <a:r>
              <a:rPr sz="2180" spc="-109" dirty="0">
                <a:solidFill>
                  <a:prstClr val="black"/>
                </a:solidFill>
                <a:latin typeface="Tahoma"/>
                <a:cs typeface="Tahoma"/>
              </a:rPr>
              <a:t>weights,</a:t>
            </a:r>
            <a:r>
              <a:rPr sz="2180" spc="129" dirty="0">
                <a:solidFill>
                  <a:prstClr val="black"/>
                </a:solidFill>
                <a:latin typeface="Tahoma"/>
                <a:cs typeface="Tahoma"/>
              </a:rPr>
              <a:t> </a:t>
            </a:r>
            <a:r>
              <a:rPr sz="2180" spc="-79" dirty="0">
                <a:solidFill>
                  <a:prstClr val="black"/>
                </a:solidFill>
                <a:latin typeface="Tahoma"/>
                <a:cs typeface="Tahoma"/>
              </a:rPr>
              <a:t>etc.</a:t>
            </a:r>
            <a:endParaRPr sz="2180">
              <a:solidFill>
                <a:prstClr val="black"/>
              </a:solidFill>
              <a:latin typeface="Tahoma"/>
              <a:cs typeface="Tahoma"/>
            </a:endParaRPr>
          </a:p>
          <a:p>
            <a:pPr marL="573821" indent="-264260" defTabSz="1812066">
              <a:spcBef>
                <a:spcPts val="662"/>
              </a:spcBef>
              <a:buClr>
                <a:srgbClr val="1FA49A"/>
              </a:buClr>
              <a:buSzPct val="90909"/>
              <a:buFont typeface="Lucida Sans Unicode"/>
              <a:buChar char="•"/>
              <a:tabLst>
                <a:tab pos="575079" algn="l"/>
              </a:tabLst>
            </a:pPr>
            <a:r>
              <a:rPr sz="2180" spc="-109" dirty="0">
                <a:solidFill>
                  <a:prstClr val="black"/>
                </a:solidFill>
                <a:latin typeface="Tahoma"/>
                <a:cs typeface="Tahoma"/>
              </a:rPr>
              <a:t>Measurement </a:t>
            </a:r>
            <a:r>
              <a:rPr sz="2180" spc="-119" dirty="0">
                <a:solidFill>
                  <a:prstClr val="black"/>
                </a:solidFill>
                <a:latin typeface="Tahoma"/>
                <a:cs typeface="Tahoma"/>
              </a:rPr>
              <a:t>errors </a:t>
            </a:r>
            <a:r>
              <a:rPr sz="2180" spc="-59" dirty="0">
                <a:solidFill>
                  <a:prstClr val="black"/>
                </a:solidFill>
                <a:latin typeface="Tahoma"/>
                <a:cs typeface="Tahoma"/>
              </a:rPr>
              <a:t>in </a:t>
            </a:r>
            <a:r>
              <a:rPr sz="2180" spc="-109" dirty="0">
                <a:solidFill>
                  <a:prstClr val="black"/>
                </a:solidFill>
                <a:latin typeface="Tahoma"/>
                <a:cs typeface="Tahoma"/>
              </a:rPr>
              <a:t>experiments, </a:t>
            </a:r>
            <a:r>
              <a:rPr sz="2180" spc="-59" dirty="0">
                <a:solidFill>
                  <a:prstClr val="black"/>
                </a:solidFill>
                <a:latin typeface="Tahoma"/>
                <a:cs typeface="Tahoma"/>
              </a:rPr>
              <a:t>stock </a:t>
            </a:r>
            <a:r>
              <a:rPr sz="2180" spc="-89" dirty="0">
                <a:solidFill>
                  <a:prstClr val="black"/>
                </a:solidFill>
                <a:latin typeface="Tahoma"/>
                <a:cs typeface="Tahoma"/>
              </a:rPr>
              <a:t>returns,</a:t>
            </a:r>
            <a:r>
              <a:rPr sz="2180" spc="40" dirty="0">
                <a:solidFill>
                  <a:prstClr val="black"/>
                </a:solidFill>
                <a:latin typeface="Tahoma"/>
                <a:cs typeface="Tahoma"/>
              </a:rPr>
              <a:t> </a:t>
            </a:r>
            <a:r>
              <a:rPr sz="2180" spc="-79" dirty="0">
                <a:solidFill>
                  <a:prstClr val="black"/>
                </a:solidFill>
                <a:latin typeface="Tahoma"/>
                <a:cs typeface="Tahoma"/>
              </a:rPr>
              <a:t>etc.</a:t>
            </a:r>
            <a:endParaRPr sz="2180">
              <a:solidFill>
                <a:prstClr val="black"/>
              </a:solidFill>
              <a:latin typeface="Tahoma"/>
              <a:cs typeface="Tahoma"/>
            </a:endParaRPr>
          </a:p>
          <a:p>
            <a:pPr marL="573821" indent="-264260" defTabSz="1812066">
              <a:spcBef>
                <a:spcPts val="654"/>
              </a:spcBef>
              <a:buClr>
                <a:srgbClr val="1FA49A"/>
              </a:buClr>
              <a:buSzPct val="90909"/>
              <a:buFont typeface="Lucida Sans Unicode"/>
              <a:buChar char="•"/>
              <a:tabLst>
                <a:tab pos="575079" algn="l"/>
              </a:tabLst>
            </a:pPr>
            <a:r>
              <a:rPr sz="2180" spc="-109" dirty="0">
                <a:solidFill>
                  <a:prstClr val="black"/>
                </a:solidFill>
                <a:latin typeface="Tahoma"/>
                <a:cs typeface="Tahoma"/>
              </a:rPr>
              <a:t>How</a:t>
            </a:r>
            <a:r>
              <a:rPr sz="2180" spc="30" dirty="0">
                <a:solidFill>
                  <a:prstClr val="black"/>
                </a:solidFill>
                <a:latin typeface="Tahoma"/>
                <a:cs typeface="Tahoma"/>
              </a:rPr>
              <a:t> </a:t>
            </a:r>
            <a:r>
              <a:rPr sz="2180" spc="-129" dirty="0">
                <a:solidFill>
                  <a:prstClr val="black"/>
                </a:solidFill>
                <a:latin typeface="Tahoma"/>
                <a:cs typeface="Tahoma"/>
              </a:rPr>
              <a:t>sand</a:t>
            </a:r>
            <a:r>
              <a:rPr sz="2180" spc="30" dirty="0">
                <a:solidFill>
                  <a:prstClr val="black"/>
                </a:solidFill>
                <a:latin typeface="Tahoma"/>
                <a:cs typeface="Tahoma"/>
              </a:rPr>
              <a:t> </a:t>
            </a:r>
            <a:r>
              <a:rPr sz="2180" spc="-69" dirty="0">
                <a:solidFill>
                  <a:prstClr val="black"/>
                </a:solidFill>
                <a:latin typeface="Tahoma"/>
                <a:cs typeface="Tahoma"/>
              </a:rPr>
              <a:t>falls</a:t>
            </a:r>
            <a:r>
              <a:rPr sz="2180" spc="30" dirty="0">
                <a:solidFill>
                  <a:prstClr val="black"/>
                </a:solidFill>
                <a:latin typeface="Tahoma"/>
                <a:cs typeface="Tahoma"/>
              </a:rPr>
              <a:t> </a:t>
            </a:r>
            <a:r>
              <a:rPr sz="2180" spc="-69" dirty="0">
                <a:solidFill>
                  <a:prstClr val="black"/>
                </a:solidFill>
                <a:latin typeface="Tahoma"/>
                <a:cs typeface="Tahoma"/>
              </a:rPr>
              <a:t>out</a:t>
            </a:r>
            <a:r>
              <a:rPr sz="2180" spc="30" dirty="0">
                <a:solidFill>
                  <a:prstClr val="black"/>
                </a:solidFill>
                <a:latin typeface="Tahoma"/>
                <a:cs typeface="Tahoma"/>
              </a:rPr>
              <a:t> </a:t>
            </a:r>
            <a:r>
              <a:rPr sz="2180" spc="-79" dirty="0">
                <a:solidFill>
                  <a:prstClr val="black"/>
                </a:solidFill>
                <a:latin typeface="Tahoma"/>
                <a:cs typeface="Tahoma"/>
              </a:rPr>
              <a:t>of</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prstClr val="black"/>
                </a:solidFill>
                <a:latin typeface="Tahoma"/>
                <a:cs typeface="Tahoma"/>
              </a:rPr>
              <a:t> </a:t>
            </a:r>
            <a:r>
              <a:rPr sz="2180" spc="-99" dirty="0">
                <a:solidFill>
                  <a:prstClr val="black"/>
                </a:solidFill>
                <a:latin typeface="Tahoma"/>
                <a:cs typeface="Tahoma"/>
              </a:rPr>
              <a:t>bucket</a:t>
            </a:r>
            <a:r>
              <a:rPr sz="2180" spc="30" dirty="0">
                <a:solidFill>
                  <a:prstClr val="black"/>
                </a:solidFill>
                <a:latin typeface="Tahoma"/>
                <a:cs typeface="Tahoma"/>
              </a:rPr>
              <a:t> </a:t>
            </a:r>
            <a:r>
              <a:rPr sz="2180" spc="-79" dirty="0">
                <a:solidFill>
                  <a:prstClr val="black"/>
                </a:solidFill>
                <a:latin typeface="Tahoma"/>
                <a:cs typeface="Tahoma"/>
              </a:rPr>
              <a:t>(or</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srgbClr val="0000FF"/>
                </a:solidFill>
                <a:latin typeface="Tahoma"/>
                <a:cs typeface="Tahoma"/>
              </a:rPr>
              <a:t> </a:t>
            </a:r>
            <a:r>
              <a:rPr sz="2180" u="sng" spc="-59" dirty="0">
                <a:solidFill>
                  <a:srgbClr val="0000FF"/>
                </a:solidFill>
                <a:uFill>
                  <a:solidFill>
                    <a:srgbClr val="0000FF"/>
                  </a:solidFill>
                </a:uFill>
                <a:latin typeface="Tahoma"/>
                <a:cs typeface="Tahoma"/>
              </a:rPr>
              <a:t>Galton</a:t>
            </a:r>
            <a:r>
              <a:rPr sz="2180" u="sng" spc="30" dirty="0">
                <a:solidFill>
                  <a:srgbClr val="0000FF"/>
                </a:solidFill>
                <a:uFill>
                  <a:solidFill>
                    <a:srgbClr val="0000FF"/>
                  </a:solidFill>
                </a:uFill>
                <a:latin typeface="Tahoma"/>
                <a:cs typeface="Tahoma"/>
              </a:rPr>
              <a:t> </a:t>
            </a:r>
            <a:r>
              <a:rPr sz="2180" u="sng" spc="-89" dirty="0">
                <a:solidFill>
                  <a:srgbClr val="0000FF"/>
                </a:solidFill>
                <a:uFill>
                  <a:solidFill>
                    <a:srgbClr val="0000FF"/>
                  </a:solidFill>
                </a:uFill>
                <a:latin typeface="Tahoma"/>
                <a:cs typeface="Tahoma"/>
              </a:rPr>
              <a:t>board</a:t>
            </a:r>
            <a:r>
              <a:rPr sz="2180" spc="-89" dirty="0">
                <a:solidFill>
                  <a:prstClr val="black"/>
                </a:solidFill>
                <a:latin typeface="Tahoma"/>
                <a:cs typeface="Tahoma"/>
              </a:rPr>
              <a:t>)</a:t>
            </a:r>
            <a:endParaRPr sz="2180">
              <a:solidFill>
                <a:prstClr val="black"/>
              </a:solidFill>
              <a:latin typeface="Tahoma"/>
              <a:cs typeface="Tahoma"/>
            </a:endParaRPr>
          </a:p>
          <a:p>
            <a:pPr marL="25168" defTabSz="1812066">
              <a:spcBef>
                <a:spcPts val="2348"/>
              </a:spcBef>
            </a:pPr>
            <a:r>
              <a:rPr sz="2180" spc="-40" dirty="0">
                <a:solidFill>
                  <a:prstClr val="black"/>
                </a:solidFill>
                <a:latin typeface="Tahoma"/>
                <a:cs typeface="Tahoma"/>
              </a:rPr>
              <a:t>The </a:t>
            </a:r>
            <a:r>
              <a:rPr sz="2180" spc="-69" dirty="0">
                <a:solidFill>
                  <a:prstClr val="black"/>
                </a:solidFill>
                <a:latin typeface="Tahoma"/>
                <a:cs typeface="Tahoma"/>
              </a:rPr>
              <a:t>distribution </a:t>
            </a:r>
            <a:r>
              <a:rPr sz="2180" spc="-79" dirty="0">
                <a:solidFill>
                  <a:prstClr val="black"/>
                </a:solidFill>
                <a:latin typeface="Tahoma"/>
                <a:cs typeface="Tahoma"/>
              </a:rPr>
              <a:t>is </a:t>
            </a:r>
            <a:r>
              <a:rPr sz="2180" spc="-119" dirty="0">
                <a:solidFill>
                  <a:prstClr val="black"/>
                </a:solidFill>
                <a:latin typeface="Tahoma"/>
                <a:cs typeface="Tahoma"/>
              </a:rPr>
              <a:t>defined </a:t>
            </a:r>
            <a:r>
              <a:rPr sz="2180" spc="-59" dirty="0">
                <a:solidFill>
                  <a:prstClr val="black"/>
                </a:solidFill>
                <a:latin typeface="Tahoma"/>
                <a:cs typeface="Tahoma"/>
              </a:rPr>
              <a:t>with </a:t>
            </a:r>
            <a:r>
              <a:rPr sz="2180" b="1" spc="-188" dirty="0">
                <a:solidFill>
                  <a:srgbClr val="1FA49A"/>
                </a:solidFill>
                <a:latin typeface="Tahoma"/>
                <a:cs typeface="Tahoma"/>
              </a:rPr>
              <a:t>mean </a:t>
            </a:r>
            <a:r>
              <a:rPr sz="2180" spc="-109" dirty="0">
                <a:solidFill>
                  <a:prstClr val="black"/>
                </a:solidFill>
                <a:latin typeface="Tahoma"/>
                <a:cs typeface="Tahoma"/>
              </a:rPr>
              <a:t>and </a:t>
            </a:r>
            <a:r>
              <a:rPr sz="2180" b="1" spc="-168" dirty="0">
                <a:solidFill>
                  <a:srgbClr val="2E5F66"/>
                </a:solidFill>
                <a:latin typeface="Tahoma"/>
                <a:cs typeface="Tahoma"/>
              </a:rPr>
              <a:t>variance</a:t>
            </a:r>
            <a:r>
              <a:rPr sz="2180" b="1" spc="109" dirty="0">
                <a:solidFill>
                  <a:srgbClr val="2E5F66"/>
                </a:solidFill>
                <a:latin typeface="Tahoma"/>
                <a:cs typeface="Tahoma"/>
              </a:rPr>
              <a:t> </a:t>
            </a:r>
            <a:r>
              <a:rPr sz="2180" spc="-119" dirty="0">
                <a:solidFill>
                  <a:prstClr val="black"/>
                </a:solidFill>
                <a:latin typeface="Tahoma"/>
                <a:cs typeface="Tahoma"/>
              </a:rPr>
              <a:t>parameters:</a:t>
            </a:r>
            <a:endParaRPr sz="2180">
              <a:solidFill>
                <a:prstClr val="black"/>
              </a:solidFill>
              <a:latin typeface="Tahoma"/>
              <a:cs typeface="Tahoma"/>
            </a:endParaRPr>
          </a:p>
        </p:txBody>
      </p:sp>
      <p:sp>
        <p:nvSpPr>
          <p:cNvPr id="15" name="object 15"/>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16" name="object 16"/>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20</a:t>
            </a:r>
            <a:endParaRPr sz="1387">
              <a:solidFill>
                <a:prstClr val="black"/>
              </a:solidFill>
              <a:latin typeface="Arial"/>
              <a:cs typeface="Arial"/>
            </a:endParaRPr>
          </a:p>
        </p:txBody>
      </p:sp>
      <p:pic>
        <p:nvPicPr>
          <p:cNvPr id="6146" name="Picture 2" descr="Normal Distribution: What It Is, Properties, Uses, and Formula">
            <a:extLst>
              <a:ext uri="{FF2B5EF4-FFF2-40B4-BE49-F238E27FC236}">
                <a16:creationId xmlns:a16="http://schemas.microsoft.com/office/drawing/2014/main" id="{FAAB86D5-638C-2807-FAC2-757D2A698F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0743" y="4490026"/>
            <a:ext cx="7910513" cy="23679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524915"/>
          </a:xfrm>
          <a:prstGeom prst="rect">
            <a:avLst/>
          </a:prstGeom>
          <a:solidFill>
            <a:srgbClr val="A6E481"/>
          </a:solidFill>
        </p:spPr>
        <p:txBody>
          <a:bodyPr vert="horz" wrap="square" lIns="0" tIns="93118" rIns="0" bIns="0" rtlCol="0">
            <a:spAutoFit/>
          </a:bodyPr>
          <a:lstStyle/>
          <a:p>
            <a:pPr marL="261743">
              <a:spcBef>
                <a:spcPts val="733"/>
              </a:spcBef>
            </a:pPr>
            <a:r>
              <a:rPr lang="en-US" sz="2800" b="0" spc="-129" dirty="0">
                <a:latin typeface="Times New Roman" panose="02020603050405020304" pitchFamily="18" charset="0"/>
                <a:cs typeface="Times New Roman" panose="02020603050405020304" pitchFamily="18" charset="0"/>
              </a:rPr>
              <a:t>Standard Normal Distribution </a:t>
            </a:r>
            <a:endParaRPr sz="28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 name="object 11"/>
              <p:cNvSpPr txBox="1"/>
              <p:nvPr/>
            </p:nvSpPr>
            <p:spPr>
              <a:xfrm>
                <a:off x="959848" y="1126949"/>
                <a:ext cx="10241552" cy="4457418"/>
              </a:xfrm>
              <a:prstGeom prst="rect">
                <a:avLst/>
              </a:prstGeom>
            </p:spPr>
            <p:txBody>
              <a:bodyPr vert="horz" wrap="square" lIns="0" tIns="22650" rIns="0" bIns="0" rtlCol="0">
                <a:spAutoFit/>
              </a:bodyPr>
              <a:lstStyle/>
              <a:p>
                <a:pPr marL="75503" defTabSz="1812066">
                  <a:spcBef>
                    <a:spcPts val="178"/>
                  </a:spcBef>
                </a:pPr>
                <a:r>
                  <a:rPr lang="en-US" sz="2400" spc="-50" dirty="0">
                    <a:solidFill>
                      <a:prstClr val="black"/>
                    </a:solidFill>
                    <a:latin typeface="Times New Roman" panose="02020603050405020304" pitchFamily="18" charset="0"/>
                    <a:cs typeface="Times New Roman" panose="02020603050405020304" pitchFamily="18" charset="0"/>
                  </a:rPr>
                  <a:t>Standard normal distributions are much handier to work with: </a:t>
                </a:r>
              </a:p>
              <a:p>
                <a:pPr marL="418403" indent="-342900" defTabSz="1812066">
                  <a:spcBef>
                    <a:spcPts val="178"/>
                  </a:spcBef>
                  <a:buFont typeface="Arial" panose="020B0604020202020204" pitchFamily="34" charset="0"/>
                  <a:buChar char="•"/>
                </a:pPr>
                <a:r>
                  <a:rPr lang="en-US" sz="2400" spc="-50" dirty="0">
                    <a:solidFill>
                      <a:prstClr val="black"/>
                    </a:solidFill>
                    <a:latin typeface="Times New Roman" panose="02020603050405020304" pitchFamily="18" charset="0"/>
                    <a:cs typeface="Times New Roman" panose="02020603050405020304" pitchFamily="18" charset="0"/>
                  </a:rPr>
                  <a:t>Convert </a:t>
                </a:r>
                <a14:m>
                  <m:oMath xmlns:m="http://schemas.openxmlformats.org/officeDocument/2006/math">
                    <m:r>
                      <a:rPr lang="en-US" sz="2400" b="0" i="1" spc="-50" smtClean="0">
                        <a:solidFill>
                          <a:prstClr val="black"/>
                        </a:solidFill>
                        <a:latin typeface="Cambria Math" panose="02040503050406030204" pitchFamily="18" charset="0"/>
                        <a:cs typeface="Times New Roman" panose="02020603050405020304" pitchFamily="18" charset="0"/>
                      </a:rPr>
                      <m:t>𝜇</m:t>
                    </m:r>
                    <m:r>
                      <a:rPr lang="en-US" sz="2400" b="0" i="1" spc="-50" smtClean="0">
                        <a:solidFill>
                          <a:prstClr val="black"/>
                        </a:solidFill>
                        <a:latin typeface="Cambria Math" panose="02040503050406030204" pitchFamily="18" charset="0"/>
                        <a:cs typeface="Times New Roman" panose="02020603050405020304" pitchFamily="18" charset="0"/>
                      </a:rPr>
                      <m:t>=0</m:t>
                    </m:r>
                  </m:oMath>
                </a14:m>
                <a:endParaRPr lang="en-US" sz="2400" dirty="0">
                  <a:solidFill>
                    <a:prstClr val="black"/>
                  </a:solidFill>
                  <a:latin typeface="Times New Roman" panose="02020603050405020304" pitchFamily="18" charset="0"/>
                  <a:cs typeface="Times New Roman" panose="02020603050405020304" pitchFamily="18" charset="0"/>
                </a:endParaRPr>
              </a:p>
              <a:p>
                <a:pPr marL="418403" indent="-342900" defTabSz="1812066">
                  <a:spcBef>
                    <a:spcPts val="178"/>
                  </a:spcBef>
                  <a:buFont typeface="Arial" panose="020B0604020202020204" pitchFamily="34" charset="0"/>
                  <a:buChar char="•"/>
                </a:pPr>
                <a:r>
                  <a:rPr lang="en-US" sz="2400" dirty="0">
                    <a:solidFill>
                      <a:prstClr val="black"/>
                    </a:solidFill>
                    <a:latin typeface="Times New Roman" panose="02020603050405020304" pitchFamily="18" charset="0"/>
                    <a:cs typeface="Times New Roman" panose="02020603050405020304" pitchFamily="18" charset="0"/>
                  </a:rPr>
                  <a:t>Convert </a:t>
                </a:r>
                <a14:m>
                  <m:oMath xmlns:m="http://schemas.openxmlformats.org/officeDocument/2006/math">
                    <m:r>
                      <a:rPr lang="en-US" sz="2400" b="0" i="1" smtClean="0">
                        <a:solidFill>
                          <a:prstClr val="black"/>
                        </a:solidFill>
                        <a:latin typeface="Cambria Math" panose="02040503050406030204" pitchFamily="18" charset="0"/>
                        <a:cs typeface="Times New Roman" panose="02020603050405020304" pitchFamily="18" charset="0"/>
                      </a:rPr>
                      <m:t>𝜎</m:t>
                    </m:r>
                    <m:r>
                      <a:rPr lang="en-US" sz="2400" b="0" i="1" smtClean="0">
                        <a:solidFill>
                          <a:prstClr val="black"/>
                        </a:solidFill>
                        <a:latin typeface="Cambria Math" panose="02040503050406030204" pitchFamily="18" charset="0"/>
                        <a:cs typeface="Times New Roman" panose="02020603050405020304" pitchFamily="18" charset="0"/>
                      </a:rPr>
                      <m:t>=1</m:t>
                    </m:r>
                  </m:oMath>
                </a14:m>
                <a:endParaRPr lang="en-US" sz="2400" dirty="0">
                  <a:solidFill>
                    <a:prstClr val="black"/>
                  </a:solidFill>
                  <a:latin typeface="Times New Roman" panose="02020603050405020304" pitchFamily="18" charset="0"/>
                  <a:cs typeface="Times New Roman" panose="02020603050405020304" pitchFamily="18" charset="0"/>
                </a:endParaRPr>
              </a:p>
              <a:p>
                <a:pPr marL="418403" indent="-342900" defTabSz="1812066">
                  <a:spcBef>
                    <a:spcPts val="178"/>
                  </a:spcBef>
                  <a:buFont typeface="Arial" panose="020B0604020202020204" pitchFamily="34" charset="0"/>
                  <a:buChar char="•"/>
                </a:pPr>
                <a:r>
                  <a:rPr lang="en-US" sz="2400" dirty="0">
                    <a:solidFill>
                      <a:prstClr val="black"/>
                    </a:solidFill>
                    <a:latin typeface="Times New Roman" panose="02020603050405020304" pitchFamily="18" charset="0"/>
                    <a:cs typeface="Times New Roman" panose="02020603050405020304" pitchFamily="18" charset="0"/>
                  </a:rPr>
                  <a:t>Play with it here: </a:t>
                </a:r>
                <a:r>
                  <a:rPr lang="en-US" sz="2400" dirty="0">
                    <a:solidFill>
                      <a:prstClr val="black"/>
                    </a:solidFill>
                    <a:latin typeface="Times New Roman" panose="02020603050405020304" pitchFamily="18" charset="0"/>
                    <a:cs typeface="Times New Roman" panose="02020603050405020304" pitchFamily="18" charset="0"/>
                    <a:hlinkClick r:id="rId2"/>
                  </a:rPr>
                  <a:t>https://www.geogebra.org/m/nrgtzj5a</a:t>
                </a:r>
                <a:endParaRPr lang="en-US" sz="2400" dirty="0">
                  <a:solidFill>
                    <a:prstClr val="black"/>
                  </a:solidFill>
                  <a:latin typeface="Times New Roman" panose="02020603050405020304" pitchFamily="18" charset="0"/>
                  <a:cs typeface="Times New Roman" panose="02020603050405020304" pitchFamily="18" charset="0"/>
                </a:endParaRPr>
              </a:p>
              <a:p>
                <a:pPr marL="75503" defTabSz="1812066">
                  <a:spcBef>
                    <a:spcPts val="178"/>
                  </a:spcBef>
                </a:pPr>
                <a:endParaRPr lang="en-US" sz="2400" dirty="0">
                  <a:solidFill>
                    <a:prstClr val="black"/>
                  </a:solidFill>
                  <a:latin typeface="Times New Roman" panose="02020603050405020304" pitchFamily="18" charset="0"/>
                  <a:cs typeface="Times New Roman" panose="02020603050405020304" pitchFamily="18" charset="0"/>
                </a:endParaRPr>
              </a:p>
              <a:p>
                <a:pPr marL="75503" defTabSz="1812066">
                  <a:spcBef>
                    <a:spcPts val="178"/>
                  </a:spcBef>
                </a:pPr>
                <a:r>
                  <a:rPr lang="en-US" sz="2400" dirty="0">
                    <a:solidFill>
                      <a:prstClr val="black"/>
                    </a:solidFill>
                    <a:latin typeface="Times New Roman" panose="02020603050405020304" pitchFamily="18" charset="0"/>
                    <a:cs typeface="Times New Roman" panose="02020603050405020304" pitchFamily="18" charset="0"/>
                  </a:rPr>
                  <a:t>This gives us </a:t>
                </a:r>
                <a:r>
                  <a:rPr lang="en-US" sz="2400" b="1" dirty="0">
                    <a:solidFill>
                      <a:prstClr val="black"/>
                    </a:solidFill>
                    <a:latin typeface="Times New Roman" panose="02020603050405020304" pitchFamily="18" charset="0"/>
                    <a:cs typeface="Times New Roman" panose="02020603050405020304" pitchFamily="18" charset="0"/>
                  </a:rPr>
                  <a:t>closed-form solutions </a:t>
                </a:r>
                <a:r>
                  <a:rPr lang="en-US" sz="2400" dirty="0">
                    <a:solidFill>
                      <a:prstClr val="black"/>
                    </a:solidFill>
                    <a:latin typeface="Times New Roman" panose="02020603050405020304" pitchFamily="18" charset="0"/>
                    <a:cs typeface="Times New Roman" panose="02020603050405020304" pitchFamily="18" charset="0"/>
                  </a:rPr>
                  <a:t>for critical values, etc.</a:t>
                </a:r>
              </a:p>
              <a:p>
                <a:pPr marL="418403" indent="-342900" defTabSz="1812066">
                  <a:spcBef>
                    <a:spcPts val="178"/>
                  </a:spcBef>
                  <a:buFont typeface="Arial" panose="020B0604020202020204" pitchFamily="34" charset="0"/>
                  <a:buChar char="•"/>
                </a:pPr>
                <a:r>
                  <a:rPr lang="en-US" sz="2400" dirty="0">
                    <a:solidFill>
                      <a:prstClr val="black"/>
                    </a:solidFill>
                    <a:latin typeface="Times New Roman" panose="02020603050405020304" pitchFamily="18" charset="0"/>
                    <a:cs typeface="Times New Roman" panose="02020603050405020304" pitchFamily="18" charset="0"/>
                  </a:rPr>
                  <a:t>Note that normal distributions are symmetric (so </a:t>
                </a:r>
                <a14:m>
                  <m:oMath xmlns:m="http://schemas.openxmlformats.org/officeDocument/2006/math">
                    <m:r>
                      <m:rPr>
                        <m:sty m:val="p"/>
                      </m:rPr>
                      <a:rPr lang="en-US" sz="2400" b="0" i="0" smtClean="0">
                        <a:solidFill>
                          <a:prstClr val="black"/>
                        </a:solidFill>
                        <a:latin typeface="Cambria Math" panose="02040503050406030204" pitchFamily="18" charset="0"/>
                        <a:cs typeface="Times New Roman" panose="02020603050405020304" pitchFamily="18" charset="0"/>
                      </a:rPr>
                      <m:t>Φ</m:t>
                    </m:r>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𝛼</m:t>
                        </m:r>
                      </m:e>
                    </m:d>
                    <m:r>
                      <a:rPr lang="en-US" sz="2400" b="0" i="1" smtClean="0">
                        <a:solidFill>
                          <a:prstClr val="black"/>
                        </a:solidFill>
                        <a:latin typeface="Cambria Math" panose="02040503050406030204" pitchFamily="18" charset="0"/>
                        <a:cs typeface="Times New Roman" panose="02020603050405020304" pitchFamily="18" charset="0"/>
                      </a:rPr>
                      <m:t>=</m:t>
                    </m:r>
                    <m:r>
                      <m:rPr>
                        <m:sty m:val="p"/>
                      </m:rPr>
                      <a:rPr lang="en-US" sz="2400" b="0" i="0" smtClean="0">
                        <a:solidFill>
                          <a:prstClr val="black"/>
                        </a:solidFill>
                        <a:latin typeface="Cambria Math" panose="02040503050406030204" pitchFamily="18" charset="0"/>
                        <a:cs typeface="Times New Roman" panose="02020603050405020304" pitchFamily="18" charset="0"/>
                      </a:rPr>
                      <m:t>Φ</m:t>
                    </m:r>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1−</m:t>
                        </m:r>
                        <m:r>
                          <a:rPr lang="en-US" sz="2400" b="0" i="1" smtClean="0">
                            <a:solidFill>
                              <a:prstClr val="black"/>
                            </a:solidFill>
                            <a:latin typeface="Cambria Math" panose="02040503050406030204" pitchFamily="18" charset="0"/>
                            <a:cs typeface="Times New Roman" panose="02020603050405020304" pitchFamily="18" charset="0"/>
                          </a:rPr>
                          <m:t>𝛼</m:t>
                        </m:r>
                      </m:e>
                    </m:d>
                  </m:oMath>
                </a14:m>
                <a:r>
                  <a:rPr lang="en-US" sz="2400" dirty="0">
                    <a:solidFill>
                      <a:prstClr val="black"/>
                    </a:solidFill>
                    <a:latin typeface="Times New Roman" panose="02020603050405020304" pitchFamily="18" charset="0"/>
                    <a:cs typeface="Times New Roman" panose="02020603050405020304" pitchFamily="18" charset="0"/>
                  </a:rPr>
                  <a:t>)</a:t>
                </a:r>
              </a:p>
              <a:p>
                <a:pPr marL="573821" indent="-264260" defTabSz="1812066">
                  <a:spcBef>
                    <a:spcPts val="654"/>
                  </a:spcBef>
                  <a:buClr>
                    <a:srgbClr val="1FA49A"/>
                  </a:buClr>
                  <a:buSzPct val="90909"/>
                  <a:buFont typeface="Lucida Sans Unicode"/>
                  <a:buChar char="•"/>
                  <a:tabLst>
                    <a:tab pos="575079" algn="l"/>
                  </a:tabLst>
                </a:pPr>
                <a:r>
                  <a:rPr lang="en-US" sz="2400" dirty="0">
                    <a:solidFill>
                      <a:prstClr val="black"/>
                    </a:solidFill>
                    <a:latin typeface="Times New Roman" panose="02020603050405020304" pitchFamily="18" charset="0"/>
                    <a:cs typeface="Times New Roman" panose="02020603050405020304" pitchFamily="18" charset="0"/>
                  </a:rPr>
                  <a:t>  </a:t>
                </a:r>
                <a:r>
                  <a:rPr lang="en-US" sz="2400" spc="-69" dirty="0">
                    <a:solidFill>
                      <a:prstClr val="black"/>
                    </a:solidFill>
                    <a:latin typeface="Tahoma"/>
                    <a:cs typeface="Tahoma"/>
                  </a:rPr>
                  <a:t>Can </a:t>
                </a:r>
                <a:r>
                  <a:rPr lang="en-US" sz="2400" spc="-159" dirty="0">
                    <a:solidFill>
                      <a:prstClr val="black"/>
                    </a:solidFill>
                    <a:latin typeface="Tahoma"/>
                    <a:cs typeface="Tahoma"/>
                  </a:rPr>
                  <a:t>use </a:t>
                </a:r>
                <a:r>
                  <a:rPr lang="en-US" sz="2400" spc="-40" dirty="0">
                    <a:solidFill>
                      <a:prstClr val="black"/>
                    </a:solidFill>
                    <a:latin typeface="Tahoma"/>
                    <a:cs typeface="Tahoma"/>
                  </a:rPr>
                  <a:t>to </a:t>
                </a:r>
                <a:r>
                  <a:rPr lang="en-US" sz="2400" spc="-79" dirty="0">
                    <a:solidFill>
                      <a:prstClr val="black"/>
                    </a:solidFill>
                    <a:latin typeface="Tahoma"/>
                    <a:cs typeface="Tahoma"/>
                  </a:rPr>
                  <a:t>calculate</a:t>
                </a:r>
                <a:r>
                  <a:rPr lang="en-US" sz="2400" spc="-149" dirty="0">
                    <a:solidFill>
                      <a:prstClr val="black"/>
                    </a:solidFill>
                    <a:latin typeface="Tahoma"/>
                    <a:cs typeface="Tahoma"/>
                  </a:rPr>
                  <a:t> </a:t>
                </a:r>
                <a:r>
                  <a:rPr lang="en-US" sz="2400" b="1" spc="-149" dirty="0">
                    <a:solidFill>
                      <a:srgbClr val="1FA49A"/>
                    </a:solidFill>
                    <a:latin typeface="Tahoma"/>
                    <a:cs typeface="Tahoma"/>
                  </a:rPr>
                  <a:t>probabilities</a:t>
                </a:r>
                <a:r>
                  <a:rPr lang="en-US" sz="2400" spc="-149" dirty="0">
                    <a:solidFill>
                      <a:prstClr val="black"/>
                    </a:solidFill>
                    <a:latin typeface="Tahoma"/>
                    <a:cs typeface="Tahoma"/>
                  </a:rPr>
                  <a:t>:</a:t>
                </a:r>
                <a:endParaRPr lang="en-US" sz="2400" dirty="0">
                  <a:solidFill>
                    <a:prstClr val="black"/>
                  </a:solidFill>
                  <a:latin typeface="Tahoma"/>
                  <a:cs typeface="Tahoma"/>
                </a:endParaRPr>
              </a:p>
              <a:p>
                <a:pPr marL="573821" defTabSz="1812066">
                  <a:spcBef>
                    <a:spcPts val="69"/>
                  </a:spcBef>
                </a:pPr>
                <a:r>
                  <a:rPr lang="en-US" sz="2400" i="1" spc="10" dirty="0">
                    <a:solidFill>
                      <a:prstClr val="black"/>
                    </a:solidFill>
                    <a:latin typeface="Arial"/>
                    <a:cs typeface="Arial"/>
                  </a:rPr>
                  <a:t>P</a:t>
                </a:r>
                <a:r>
                  <a:rPr lang="en-US" sz="2400" spc="10" dirty="0">
                    <a:solidFill>
                      <a:prstClr val="black"/>
                    </a:solidFill>
                    <a:latin typeface="Arial"/>
                    <a:cs typeface="Arial"/>
                  </a:rPr>
                  <a:t>(</a:t>
                </a:r>
                <a:r>
                  <a:rPr lang="en-US" sz="2400" i="1" spc="10" dirty="0">
                    <a:solidFill>
                      <a:prstClr val="black"/>
                    </a:solidFill>
                    <a:latin typeface="Arial"/>
                    <a:cs typeface="Arial"/>
                  </a:rPr>
                  <a:t>a </a:t>
                </a:r>
                <a:r>
                  <a:rPr lang="en-US" sz="2400" spc="-59" dirty="0">
                    <a:solidFill>
                      <a:prstClr val="black"/>
                    </a:solidFill>
                    <a:latin typeface="Lucida Sans Unicode"/>
                    <a:cs typeface="Lucida Sans Unicode"/>
                  </a:rPr>
                  <a:t>≤ </a:t>
                </a:r>
                <a:r>
                  <a:rPr lang="en-US" sz="2400" i="1" spc="-20" dirty="0">
                    <a:solidFill>
                      <a:prstClr val="black"/>
                    </a:solidFill>
                    <a:latin typeface="Arial"/>
                    <a:cs typeface="Arial"/>
                  </a:rPr>
                  <a:t>X </a:t>
                </a:r>
                <a:r>
                  <a:rPr lang="en-US" sz="2400" spc="-59" dirty="0">
                    <a:solidFill>
                      <a:prstClr val="black"/>
                    </a:solidFill>
                    <a:latin typeface="Lucida Sans Unicode"/>
                    <a:cs typeface="Lucida Sans Unicode"/>
                  </a:rPr>
                  <a:t>≤ </a:t>
                </a:r>
                <a:r>
                  <a:rPr lang="en-US" sz="2400" i="1" spc="30" dirty="0">
                    <a:solidFill>
                      <a:prstClr val="black"/>
                    </a:solidFill>
                    <a:latin typeface="Arial"/>
                    <a:cs typeface="Arial"/>
                  </a:rPr>
                  <a:t>b</a:t>
                </a:r>
                <a:r>
                  <a:rPr lang="en-US" sz="2400" spc="30" dirty="0">
                    <a:solidFill>
                      <a:prstClr val="black"/>
                    </a:solidFill>
                    <a:latin typeface="Arial"/>
                    <a:cs typeface="Arial"/>
                  </a:rPr>
                  <a:t>) </a:t>
                </a:r>
                <a:r>
                  <a:rPr lang="en-US" sz="2400" spc="404" dirty="0">
                    <a:solidFill>
                      <a:prstClr val="black"/>
                    </a:solidFill>
                    <a:latin typeface="Arial"/>
                    <a:cs typeface="Arial"/>
                  </a:rPr>
                  <a:t>=</a:t>
                </a:r>
                <a:r>
                  <a:rPr lang="en-US" sz="2400" spc="-119" dirty="0">
                    <a:solidFill>
                      <a:prstClr val="black"/>
                    </a:solidFill>
                    <a:latin typeface="Arial"/>
                    <a:cs typeface="Arial"/>
                  </a:rPr>
                  <a:t> </a:t>
                </a:r>
                <a:r>
                  <a:rPr lang="en-US" sz="2400" dirty="0">
                    <a:solidFill>
                      <a:prstClr val="black"/>
                    </a:solidFill>
                    <a:latin typeface="Arial"/>
                    <a:cs typeface="Arial"/>
                  </a:rPr>
                  <a:t>Φ(</a:t>
                </a:r>
                <a:r>
                  <a:rPr lang="en-US" sz="2400" i="1" dirty="0">
                    <a:solidFill>
                      <a:prstClr val="black"/>
                    </a:solidFill>
                    <a:latin typeface="Arial"/>
                    <a:cs typeface="Arial"/>
                  </a:rPr>
                  <a:t>b</a:t>
                </a:r>
                <a:r>
                  <a:rPr lang="en-US" sz="2400" dirty="0">
                    <a:solidFill>
                      <a:prstClr val="black"/>
                    </a:solidFill>
                    <a:latin typeface="Arial"/>
                    <a:cs typeface="Arial"/>
                  </a:rPr>
                  <a:t>) </a:t>
                </a:r>
                <a:r>
                  <a:rPr lang="en-US" sz="2400" spc="-59" dirty="0">
                    <a:solidFill>
                      <a:prstClr val="black"/>
                    </a:solidFill>
                    <a:latin typeface="Lucida Sans Unicode"/>
                    <a:cs typeface="Lucida Sans Unicode"/>
                  </a:rPr>
                  <a:t>− </a:t>
                </a:r>
                <a:r>
                  <a:rPr lang="en-US" sz="2400" spc="-30" dirty="0">
                    <a:solidFill>
                      <a:prstClr val="black"/>
                    </a:solidFill>
                    <a:latin typeface="Arial"/>
                    <a:cs typeface="Arial"/>
                  </a:rPr>
                  <a:t>Φ(</a:t>
                </a:r>
                <a:r>
                  <a:rPr lang="en-US" sz="2400" i="1" spc="-30" dirty="0">
                    <a:solidFill>
                      <a:prstClr val="black"/>
                    </a:solidFill>
                    <a:latin typeface="Arial"/>
                    <a:cs typeface="Arial"/>
                  </a:rPr>
                  <a:t>a</a:t>
                </a:r>
                <a:r>
                  <a:rPr lang="en-US" sz="2400" spc="-30" dirty="0">
                    <a:solidFill>
                      <a:prstClr val="black"/>
                    </a:solidFill>
                    <a:latin typeface="Arial"/>
                    <a:cs typeface="Arial"/>
                  </a:rPr>
                  <a:t>)</a:t>
                </a:r>
                <a:endParaRPr lang="en-US" sz="2400" dirty="0">
                  <a:solidFill>
                    <a:prstClr val="black"/>
                  </a:solidFill>
                  <a:latin typeface="Arial"/>
                  <a:cs typeface="Arial"/>
                </a:endParaRPr>
              </a:p>
              <a:p>
                <a:pPr marL="573821" indent="-264260" defTabSz="1812066">
                  <a:spcBef>
                    <a:spcPts val="664"/>
                  </a:spcBef>
                  <a:buClr>
                    <a:srgbClr val="1FA49A"/>
                  </a:buClr>
                  <a:buSzPct val="90909"/>
                  <a:buFont typeface="Lucida Sans Unicode"/>
                  <a:buChar char="•"/>
                  <a:tabLst>
                    <a:tab pos="575079" algn="l"/>
                  </a:tabLst>
                </a:pPr>
                <a:r>
                  <a:rPr lang="en-US" sz="2400" spc="-69" dirty="0">
                    <a:solidFill>
                      <a:prstClr val="black"/>
                    </a:solidFill>
                    <a:latin typeface="Tahoma"/>
                    <a:cs typeface="Tahoma"/>
                  </a:rPr>
                  <a:t>Can </a:t>
                </a:r>
                <a:r>
                  <a:rPr lang="en-US" sz="2400" spc="-159" dirty="0">
                    <a:solidFill>
                      <a:prstClr val="black"/>
                    </a:solidFill>
                    <a:latin typeface="Tahoma"/>
                    <a:cs typeface="Tahoma"/>
                  </a:rPr>
                  <a:t>use </a:t>
                </a:r>
                <a:r>
                  <a:rPr lang="en-US" sz="2400" spc="-40" dirty="0">
                    <a:solidFill>
                      <a:prstClr val="black"/>
                    </a:solidFill>
                    <a:latin typeface="Tahoma"/>
                    <a:cs typeface="Tahoma"/>
                  </a:rPr>
                  <a:t>to </a:t>
                </a:r>
                <a:r>
                  <a:rPr lang="en-US" sz="2400" spc="-59" dirty="0">
                    <a:solidFill>
                      <a:prstClr val="black"/>
                    </a:solidFill>
                    <a:latin typeface="Tahoma"/>
                    <a:cs typeface="Tahoma"/>
                  </a:rPr>
                  <a:t>track </a:t>
                </a:r>
                <a:r>
                  <a:rPr lang="en-US" sz="2400" spc="-149" dirty="0">
                    <a:solidFill>
                      <a:prstClr val="black"/>
                    </a:solidFill>
                    <a:latin typeface="Tahoma"/>
                    <a:cs typeface="Tahoma"/>
                  </a:rPr>
                  <a:t>down </a:t>
                </a:r>
                <a:r>
                  <a:rPr lang="en-US" sz="2400" b="1" spc="-159" dirty="0">
                    <a:solidFill>
                      <a:srgbClr val="2E5F66"/>
                    </a:solidFill>
                    <a:latin typeface="Tahoma"/>
                    <a:cs typeface="Tahoma"/>
                  </a:rPr>
                  <a:t>percentiles</a:t>
                </a:r>
                <a:r>
                  <a:rPr lang="en-US" sz="2400" spc="-159" dirty="0">
                    <a:solidFill>
                      <a:prstClr val="black"/>
                    </a:solidFill>
                    <a:latin typeface="Tahoma"/>
                    <a:cs typeface="Tahoma"/>
                  </a:rPr>
                  <a:t>: </a:t>
                </a:r>
                <a:r>
                  <a:rPr lang="en-US" sz="2400" i="1" spc="-99" dirty="0">
                    <a:solidFill>
                      <a:prstClr val="black"/>
                    </a:solidFill>
                    <a:latin typeface="Arial"/>
                    <a:cs typeface="Arial"/>
                  </a:rPr>
                  <a:t>p </a:t>
                </a:r>
                <a:r>
                  <a:rPr lang="en-US" sz="2400" spc="404" dirty="0">
                    <a:solidFill>
                      <a:prstClr val="black"/>
                    </a:solidFill>
                    <a:latin typeface="Arial"/>
                    <a:cs typeface="Arial"/>
                  </a:rPr>
                  <a:t>=</a:t>
                </a:r>
                <a:r>
                  <a:rPr lang="en-US" sz="2400" spc="704" dirty="0">
                    <a:solidFill>
                      <a:prstClr val="black"/>
                    </a:solidFill>
                    <a:latin typeface="Arial"/>
                    <a:cs typeface="Arial"/>
                  </a:rPr>
                  <a:t> </a:t>
                </a:r>
                <a:r>
                  <a:rPr lang="en-US" sz="2400" dirty="0">
                    <a:solidFill>
                      <a:prstClr val="black"/>
                    </a:solidFill>
                    <a:latin typeface="Arial"/>
                    <a:cs typeface="Arial"/>
                  </a:rPr>
                  <a:t>Φ(</a:t>
                </a:r>
                <a:r>
                  <a:rPr lang="en-US" sz="2400" i="1" dirty="0">
                    <a:solidFill>
                      <a:prstClr val="black"/>
                    </a:solidFill>
                    <a:latin typeface="Verdana"/>
                    <a:cs typeface="Verdana"/>
                  </a:rPr>
                  <a:t>η</a:t>
                </a:r>
                <a:r>
                  <a:rPr lang="en-US" sz="2400" dirty="0">
                    <a:solidFill>
                      <a:prstClr val="black"/>
                    </a:solidFill>
                    <a:latin typeface="Arial"/>
                    <a:cs typeface="Arial"/>
                  </a:rPr>
                  <a:t>(</a:t>
                </a:r>
                <a:r>
                  <a:rPr lang="en-US" sz="2400" i="1" dirty="0">
                    <a:solidFill>
                      <a:prstClr val="black"/>
                    </a:solidFill>
                    <a:latin typeface="Arial"/>
                    <a:cs typeface="Arial"/>
                  </a:rPr>
                  <a:t>p</a:t>
                </a:r>
                <a:r>
                  <a:rPr lang="en-US" sz="2400" dirty="0">
                    <a:solidFill>
                      <a:prstClr val="black"/>
                    </a:solidFill>
                    <a:latin typeface="Arial"/>
                    <a:cs typeface="Arial"/>
                  </a:rPr>
                  <a:t>))</a:t>
                </a:r>
              </a:p>
              <a:p>
                <a:pPr marL="75503" defTabSz="1812066">
                  <a:spcBef>
                    <a:spcPts val="178"/>
                  </a:spcBef>
                </a:pPr>
                <a:endParaRPr sz="2400"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11" name="object 11"/>
              <p:cNvSpPr txBox="1">
                <a:spLocks noRot="1" noChangeAspect="1" noMove="1" noResize="1" noEditPoints="1" noAdjustHandles="1" noChangeArrowheads="1" noChangeShapeType="1" noTextEdit="1"/>
              </p:cNvSpPr>
              <p:nvPr/>
            </p:nvSpPr>
            <p:spPr>
              <a:xfrm>
                <a:off x="959848" y="1126949"/>
                <a:ext cx="10241552" cy="4457418"/>
              </a:xfrm>
              <a:prstGeom prst="rect">
                <a:avLst/>
              </a:prstGeom>
              <a:blipFill>
                <a:blip r:embed="rId3"/>
                <a:stretch>
                  <a:fillRect l="-1071" t="-1642"/>
                </a:stretch>
              </a:blipFill>
            </p:spPr>
            <p:txBody>
              <a:bodyPr/>
              <a:lstStyle/>
              <a:p>
                <a:r>
                  <a:rPr lang="en-US">
                    <a:noFill/>
                  </a:rPr>
                  <a:t> </a:t>
                </a:r>
              </a:p>
            </p:txBody>
          </p:sp>
        </mc:Fallback>
      </mc:AlternateContent>
      <p:sp>
        <p:nvSpPr>
          <p:cNvPr id="12" name="object 12"/>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13" name="object 13"/>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21</a:t>
            </a:r>
            <a:endParaRPr sz="1387">
              <a:solidFill>
                <a:prstClr val="black"/>
              </a:solidFill>
              <a:latin typeface="Arial"/>
              <a:cs typeface="Arial"/>
            </a:endParaRPr>
          </a:p>
        </p:txBody>
      </p:sp>
    </p:spTree>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169024" y="224815"/>
            <a:ext cx="7490947" cy="429465"/>
          </a:xfrm>
          <a:prstGeom prst="rect">
            <a:avLst/>
          </a:prstGeom>
          <a:solidFill>
            <a:srgbClr val="A6E481"/>
          </a:solidFill>
        </p:spPr>
        <p:txBody>
          <a:bodyPr vert="horz" wrap="square" lIns="0" tIns="62917" rIns="0" bIns="0" rtlCol="0">
            <a:spAutoFit/>
          </a:bodyPr>
          <a:lstStyle/>
          <a:p>
            <a:pPr marL="261743" defTabSz="1812066">
              <a:spcBef>
                <a:spcPts val="495"/>
              </a:spcBef>
            </a:pPr>
            <a:r>
              <a:rPr sz="2378" spc="-69" dirty="0">
                <a:solidFill>
                  <a:srgbClr val="505252"/>
                </a:solidFill>
                <a:latin typeface="Tahoma"/>
                <a:cs typeface="Tahoma"/>
              </a:rPr>
              <a:t>Calculating </a:t>
            </a:r>
            <a:r>
              <a:rPr sz="2378" spc="-99" dirty="0">
                <a:solidFill>
                  <a:srgbClr val="505252"/>
                </a:solidFill>
                <a:latin typeface="Tahoma"/>
                <a:cs typeface="Tahoma"/>
              </a:rPr>
              <a:t>Normal </a:t>
            </a:r>
            <a:r>
              <a:rPr sz="2378" spc="-129" dirty="0">
                <a:solidFill>
                  <a:srgbClr val="505252"/>
                </a:solidFill>
                <a:latin typeface="Tahoma"/>
                <a:cs typeface="Tahoma"/>
              </a:rPr>
              <a:t>Values: </a:t>
            </a:r>
            <a:r>
              <a:rPr sz="2378" spc="-109" dirty="0">
                <a:solidFill>
                  <a:srgbClr val="505252"/>
                </a:solidFill>
                <a:latin typeface="Tahoma"/>
                <a:cs typeface="Tahoma"/>
              </a:rPr>
              <a:t>Table</a:t>
            </a:r>
            <a:endParaRPr sz="2378">
              <a:solidFill>
                <a:prstClr val="black"/>
              </a:solidFill>
              <a:latin typeface="Tahoma"/>
              <a:cs typeface="Tahoma"/>
            </a:endParaRPr>
          </a:p>
        </p:txBody>
      </p:sp>
      <p:sp>
        <p:nvSpPr>
          <p:cNvPr id="3" name="object 3"/>
          <p:cNvSpPr/>
          <p:nvPr/>
        </p:nvSpPr>
        <p:spPr>
          <a:xfrm>
            <a:off x="2591599" y="1265395"/>
            <a:ext cx="7004597" cy="4756558"/>
          </a:xfrm>
          <a:prstGeom prst="rect">
            <a:avLst/>
          </a:prstGeom>
          <a:blipFill>
            <a:blip r:embed="rId3" cstate="print"/>
            <a:stretch>
              <a:fillRect/>
            </a:stretch>
          </a:blipFill>
        </p:spPr>
        <p:txBody>
          <a:bodyPr wrap="square" lIns="0" tIns="0" rIns="0" bIns="0" rtlCol="0"/>
          <a:lstStyle/>
          <a:p>
            <a:pPr defTabSz="1812066"/>
            <a:endParaRPr sz="3567">
              <a:solidFill>
                <a:prstClr val="black"/>
              </a:solidFill>
              <a:latin typeface="Calibri"/>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a:spLocks noGrp="1"/>
          </p:cNvSpPr>
          <p:nvPr>
            <p:ph type="sldNum" sz="quarter" idx="7"/>
          </p:nvPr>
        </p:nvSpPr>
        <p:spPr>
          <a:xfrm>
            <a:off x="17954979" y="12968765"/>
            <a:ext cx="8981900" cy="223622"/>
          </a:xfrm>
          <a:prstGeom prst="rect">
            <a:avLst/>
          </a:prstGeom>
        </p:spPr>
        <p:txBody>
          <a:bodyPr vert="horz" wrap="square" lIns="0" tIns="10067" rIns="0" bIns="0" rtlCol="0">
            <a:spAutoFit/>
          </a:bodyPr>
          <a:lstStyle/>
          <a:p>
            <a:pPr marL="25168" defTabSz="1812066">
              <a:spcBef>
                <a:spcPts val="79"/>
              </a:spcBef>
              <a:tabLst>
                <a:tab pos="3124556" algn="l"/>
              </a:tabLst>
            </a:pPr>
            <a:r>
              <a:rPr spc="10" dirty="0"/>
              <a:t>Alex  </a:t>
            </a:r>
            <a:r>
              <a:rPr dirty="0"/>
              <a:t>Hoagland</a:t>
            </a:r>
            <a:r>
              <a:rPr spc="-129" dirty="0"/>
              <a:t> </a:t>
            </a:r>
            <a:r>
              <a:rPr spc="30" dirty="0"/>
              <a:t>(Boston</a:t>
            </a:r>
            <a:r>
              <a:rPr spc="139" dirty="0"/>
              <a:t> </a:t>
            </a:r>
            <a:r>
              <a:rPr spc="20" dirty="0"/>
              <a:t>University)	</a:t>
            </a:r>
            <a:r>
              <a:rPr spc="-10" dirty="0"/>
              <a:t>22</a:t>
            </a:r>
          </a:p>
        </p:txBody>
      </p:sp>
      <p:pic>
        <p:nvPicPr>
          <p:cNvPr id="6" name="Picture 5" descr="RStudio - RStudio">
            <a:extLst>
              <a:ext uri="{FF2B5EF4-FFF2-40B4-BE49-F238E27FC236}">
                <a16:creationId xmlns:a16="http://schemas.microsoft.com/office/drawing/2014/main" id="{DA0F679F-2457-CB75-DCF6-4BDC6E2EE8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E68E5BA-C675-4302-ABDA-3EFDD6418FDE}"/>
              </a:ext>
            </a:extLst>
          </p:cNvPr>
          <p:cNvSpPr>
            <a:spLocks noGrp="1"/>
          </p:cNvSpPr>
          <p:nvPr>
            <p:ph idx="1"/>
          </p:nvPr>
        </p:nvSpPr>
        <p:spPr>
          <a:xfrm>
            <a:off x="2470404" y="1608139"/>
            <a:ext cx="7359396" cy="4572000"/>
          </a:xfrm>
        </p:spPr>
        <p:txBody>
          <a:bodyPr/>
          <a:lstStyle/>
          <a:p>
            <a:pPr lvl="1"/>
            <a:endParaRPr lang="en-US" dirty="0"/>
          </a:p>
          <a:p>
            <a:pPr lvl="1"/>
            <a:endParaRPr lang="en-US" dirty="0"/>
          </a:p>
        </p:txBody>
      </p:sp>
      <p:sp>
        <p:nvSpPr>
          <p:cNvPr id="6" name="Title 1">
            <a:extLst>
              <a:ext uri="{FF2B5EF4-FFF2-40B4-BE49-F238E27FC236}">
                <a16:creationId xmlns:a16="http://schemas.microsoft.com/office/drawing/2014/main" id="{2447C70A-E8CD-4D7B-8C00-FF6EC3DCB236}"/>
              </a:ext>
            </a:extLst>
          </p:cNvPr>
          <p:cNvSpPr txBox="1">
            <a:spLocks/>
          </p:cNvSpPr>
          <p:nvPr/>
        </p:nvSpPr>
        <p:spPr>
          <a:xfrm>
            <a:off x="318370" y="387315"/>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Last Time</a:t>
            </a:r>
          </a:p>
        </p:txBody>
      </p:sp>
      <p:sp>
        <p:nvSpPr>
          <p:cNvPr id="5" name="Content Placeholder 3">
            <a:extLst>
              <a:ext uri="{FF2B5EF4-FFF2-40B4-BE49-F238E27FC236}">
                <a16:creationId xmlns:a16="http://schemas.microsoft.com/office/drawing/2014/main" id="{EF77A64B-FB81-2AF7-47B1-7CC481CD8F82}"/>
              </a:ext>
            </a:extLst>
          </p:cNvPr>
          <p:cNvSpPr txBox="1">
            <a:spLocks/>
          </p:cNvSpPr>
          <p:nvPr/>
        </p:nvSpPr>
        <p:spPr>
          <a:xfrm>
            <a:off x="389852" y="1219201"/>
            <a:ext cx="1058294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dirty="0"/>
              <a:t>Data visualization is a powerful tool: use it well</a:t>
            </a:r>
          </a:p>
          <a:p>
            <a:r>
              <a:rPr lang="en-US" sz="2800" dirty="0"/>
              <a:t>Measuring correlations and covariances (but not causation – yet!)</a:t>
            </a:r>
          </a:p>
          <a:p>
            <a:r>
              <a:rPr lang="en-US" sz="2800" dirty="0"/>
              <a:t>Quantifying (some) uncertainty: standard deviations</a:t>
            </a:r>
          </a:p>
        </p:txBody>
      </p:sp>
      <p:sp>
        <p:nvSpPr>
          <p:cNvPr id="2" name="Title 1">
            <a:extLst>
              <a:ext uri="{FF2B5EF4-FFF2-40B4-BE49-F238E27FC236}">
                <a16:creationId xmlns:a16="http://schemas.microsoft.com/office/drawing/2014/main" id="{9F30AAFD-CC39-CD93-52D7-BD4EA8B3F5A0}"/>
              </a:ext>
            </a:extLst>
          </p:cNvPr>
          <p:cNvSpPr txBox="1">
            <a:spLocks/>
          </p:cNvSpPr>
          <p:nvPr/>
        </p:nvSpPr>
        <p:spPr>
          <a:xfrm>
            <a:off x="365760" y="3337560"/>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This Time</a:t>
            </a:r>
          </a:p>
        </p:txBody>
      </p:sp>
      <p:sp>
        <p:nvSpPr>
          <p:cNvPr id="3" name="Content Placeholder 3">
            <a:extLst>
              <a:ext uri="{FF2B5EF4-FFF2-40B4-BE49-F238E27FC236}">
                <a16:creationId xmlns:a16="http://schemas.microsoft.com/office/drawing/2014/main" id="{EFE6D44A-2704-E962-92EB-D83252B97750}"/>
              </a:ext>
            </a:extLst>
          </p:cNvPr>
          <p:cNvSpPr txBox="1">
            <a:spLocks/>
          </p:cNvSpPr>
          <p:nvPr/>
        </p:nvSpPr>
        <p:spPr>
          <a:xfrm>
            <a:off x="381000" y="4130040"/>
            <a:ext cx="963472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dirty="0"/>
              <a:t>Quantifying (more) uncertainty</a:t>
            </a:r>
          </a:p>
          <a:p>
            <a:r>
              <a:rPr lang="en-US" sz="2800" dirty="0"/>
              <a:t>Standard errors </a:t>
            </a:r>
          </a:p>
          <a:p>
            <a:r>
              <a:rPr lang="en-US" sz="2800" dirty="0"/>
              <a:t>Confidence Intervals</a:t>
            </a:r>
          </a:p>
        </p:txBody>
      </p:sp>
    </p:spTree>
    <p:extLst>
      <p:ext uri="{BB962C8B-B14F-4D97-AF65-F5344CB8AC3E}">
        <p14:creationId xmlns:p14="http://schemas.microsoft.com/office/powerpoint/2010/main" val="29651505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459961"/>
          </a:xfrm>
          <a:prstGeom prst="rect">
            <a:avLst/>
          </a:prstGeom>
          <a:solidFill>
            <a:srgbClr val="A6E481"/>
          </a:solidFill>
        </p:spPr>
        <p:txBody>
          <a:bodyPr vert="horz" wrap="square" lIns="0" tIns="93118" rIns="0" bIns="0" rtlCol="0">
            <a:spAutoFit/>
          </a:bodyPr>
          <a:lstStyle/>
          <a:p>
            <a:pPr marL="261743">
              <a:spcBef>
                <a:spcPts val="733"/>
              </a:spcBef>
            </a:pPr>
            <a:r>
              <a:rPr sz="2378" b="0" spc="-99" dirty="0">
                <a:latin typeface="Tahoma"/>
                <a:cs typeface="Tahoma"/>
              </a:rPr>
              <a:t>Standardization</a:t>
            </a:r>
            <a:endParaRPr sz="2378">
              <a:latin typeface="Tahoma"/>
              <a:cs typeface="Tahoma"/>
            </a:endParaRPr>
          </a:p>
        </p:txBody>
      </p:sp>
      <p:sp>
        <p:nvSpPr>
          <p:cNvPr id="7" name="object 7"/>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8" name="object 8"/>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25</a:t>
            </a:r>
            <a:endParaRPr sz="1387">
              <a:solidFill>
                <a:prstClr val="black"/>
              </a:solidFill>
              <a:latin typeface="Arial"/>
              <a:cs typeface="Arial"/>
            </a:endParaRPr>
          </a:p>
        </p:txBody>
      </p:sp>
      <p:sp>
        <p:nvSpPr>
          <p:cNvPr id="3" name="object 3"/>
          <p:cNvSpPr txBox="1"/>
          <p:nvPr/>
        </p:nvSpPr>
        <p:spPr>
          <a:xfrm>
            <a:off x="2166077" y="1346129"/>
            <a:ext cx="7750169" cy="1539972"/>
          </a:xfrm>
          <a:prstGeom prst="rect">
            <a:avLst/>
          </a:prstGeom>
        </p:spPr>
        <p:txBody>
          <a:bodyPr vert="horz" wrap="square" lIns="0" tIns="13842" rIns="0" bIns="0" rtlCol="0">
            <a:spAutoFit/>
          </a:bodyPr>
          <a:lstStyle/>
          <a:p>
            <a:pPr marL="75503" marR="60402" defTabSz="1812066">
              <a:lnSpc>
                <a:spcPct val="102600"/>
              </a:lnSpc>
              <a:spcBef>
                <a:spcPts val="109"/>
              </a:spcBef>
            </a:pPr>
            <a:r>
              <a:rPr sz="2180" spc="-109" dirty="0">
                <a:solidFill>
                  <a:prstClr val="black"/>
                </a:solidFill>
                <a:latin typeface="Tahoma"/>
                <a:cs typeface="Tahoma"/>
              </a:rPr>
              <a:t>We </a:t>
            </a:r>
            <a:r>
              <a:rPr sz="2180" spc="-159" dirty="0">
                <a:solidFill>
                  <a:prstClr val="black"/>
                </a:solidFill>
                <a:latin typeface="Tahoma"/>
                <a:cs typeface="Tahoma"/>
              </a:rPr>
              <a:t>use </a:t>
            </a:r>
            <a:r>
              <a:rPr sz="2180" b="1" spc="-188" dirty="0">
                <a:solidFill>
                  <a:srgbClr val="1FA49A"/>
                </a:solidFill>
                <a:latin typeface="Tahoma"/>
                <a:cs typeface="Tahoma"/>
              </a:rPr>
              <a:t>one </a:t>
            </a:r>
            <a:r>
              <a:rPr sz="2180" b="1" spc="-149" dirty="0">
                <a:solidFill>
                  <a:srgbClr val="1FA49A"/>
                </a:solidFill>
                <a:latin typeface="Tahoma"/>
                <a:cs typeface="Tahoma"/>
              </a:rPr>
              <a:t>table </a:t>
            </a:r>
            <a:r>
              <a:rPr sz="2180" spc="-30" dirty="0">
                <a:solidFill>
                  <a:prstClr val="black"/>
                </a:solidFill>
                <a:latin typeface="Tahoma"/>
                <a:cs typeface="Tahoma"/>
              </a:rPr>
              <a:t>(to </a:t>
            </a:r>
            <a:r>
              <a:rPr sz="2180" spc="-89" dirty="0">
                <a:solidFill>
                  <a:prstClr val="black"/>
                </a:solidFill>
                <a:latin typeface="Tahoma"/>
                <a:cs typeface="Tahoma"/>
              </a:rPr>
              <a:t>rule </a:t>
            </a:r>
            <a:r>
              <a:rPr sz="2180" spc="-109" dirty="0">
                <a:solidFill>
                  <a:prstClr val="black"/>
                </a:solidFill>
                <a:latin typeface="Tahoma"/>
                <a:cs typeface="Tahoma"/>
              </a:rPr>
              <a:t>them </a:t>
            </a:r>
            <a:r>
              <a:rPr sz="2180" spc="-30" dirty="0">
                <a:solidFill>
                  <a:prstClr val="black"/>
                </a:solidFill>
                <a:latin typeface="Tahoma"/>
                <a:cs typeface="Tahoma"/>
              </a:rPr>
              <a:t>all) </a:t>
            </a:r>
            <a:r>
              <a:rPr sz="2180" spc="-59" dirty="0">
                <a:solidFill>
                  <a:prstClr val="black"/>
                </a:solidFill>
                <a:latin typeface="Tahoma"/>
                <a:cs typeface="Tahoma"/>
              </a:rPr>
              <a:t>with </a:t>
            </a:r>
            <a:r>
              <a:rPr sz="2180" spc="-109" dirty="0">
                <a:solidFill>
                  <a:prstClr val="black"/>
                </a:solidFill>
                <a:latin typeface="Tahoma"/>
                <a:cs typeface="Tahoma"/>
              </a:rPr>
              <a:t>normals </a:t>
            </a:r>
            <a:r>
              <a:rPr sz="2180" spc="-139" dirty="0">
                <a:solidFill>
                  <a:prstClr val="black"/>
                </a:solidFill>
                <a:latin typeface="Tahoma"/>
                <a:cs typeface="Tahoma"/>
              </a:rPr>
              <a:t>because </a:t>
            </a:r>
            <a:r>
              <a:rPr sz="2180" spc="-109" dirty="0">
                <a:solidFill>
                  <a:prstClr val="black"/>
                </a:solidFill>
                <a:latin typeface="Tahoma"/>
                <a:cs typeface="Tahoma"/>
              </a:rPr>
              <a:t>there </a:t>
            </a:r>
            <a:r>
              <a:rPr sz="2180" spc="-89" dirty="0">
                <a:solidFill>
                  <a:prstClr val="black"/>
                </a:solidFill>
                <a:latin typeface="Tahoma"/>
                <a:cs typeface="Tahoma"/>
              </a:rPr>
              <a:t>is  </a:t>
            </a:r>
            <a:r>
              <a:rPr sz="2180" spc="-119" dirty="0">
                <a:solidFill>
                  <a:prstClr val="black"/>
                </a:solidFill>
                <a:latin typeface="Tahoma"/>
                <a:cs typeface="Tahoma"/>
              </a:rPr>
              <a:t>an </a:t>
            </a:r>
            <a:r>
              <a:rPr sz="2180" spc="-149" dirty="0">
                <a:solidFill>
                  <a:prstClr val="black"/>
                </a:solidFill>
                <a:latin typeface="Tahoma"/>
                <a:cs typeface="Tahoma"/>
              </a:rPr>
              <a:t>easy </a:t>
            </a:r>
            <a:r>
              <a:rPr sz="2180" spc="-168" dirty="0">
                <a:solidFill>
                  <a:prstClr val="black"/>
                </a:solidFill>
                <a:latin typeface="Tahoma"/>
                <a:cs typeface="Tahoma"/>
              </a:rPr>
              <a:t>way </a:t>
            </a:r>
            <a:r>
              <a:rPr sz="2180" spc="-40" dirty="0">
                <a:solidFill>
                  <a:prstClr val="black"/>
                </a:solidFill>
                <a:latin typeface="Tahoma"/>
                <a:cs typeface="Tahoma"/>
              </a:rPr>
              <a:t>to </a:t>
            </a:r>
            <a:r>
              <a:rPr sz="2180" spc="-129" dirty="0">
                <a:solidFill>
                  <a:prstClr val="black"/>
                </a:solidFill>
                <a:latin typeface="Tahoma"/>
                <a:cs typeface="Tahoma"/>
              </a:rPr>
              <a:t>map </a:t>
            </a:r>
            <a:r>
              <a:rPr sz="2180" spc="-99" dirty="0">
                <a:solidFill>
                  <a:prstClr val="black"/>
                </a:solidFill>
                <a:latin typeface="Tahoma"/>
                <a:cs typeface="Tahoma"/>
              </a:rPr>
              <a:t>from </a:t>
            </a:r>
            <a:r>
              <a:rPr sz="2180" b="1" spc="-168" dirty="0">
                <a:solidFill>
                  <a:srgbClr val="2E5F66"/>
                </a:solidFill>
                <a:latin typeface="Tahoma"/>
                <a:cs typeface="Tahoma"/>
              </a:rPr>
              <a:t>any normal </a:t>
            </a:r>
            <a:r>
              <a:rPr sz="2180" spc="-69" dirty="0">
                <a:solidFill>
                  <a:prstClr val="black"/>
                </a:solidFill>
                <a:latin typeface="Tahoma"/>
                <a:cs typeface="Tahoma"/>
              </a:rPr>
              <a:t>distributions </a:t>
            </a:r>
            <a:r>
              <a:rPr sz="2180" spc="-40" dirty="0">
                <a:solidFill>
                  <a:prstClr val="black"/>
                </a:solidFill>
                <a:latin typeface="Tahoma"/>
                <a:cs typeface="Tahoma"/>
              </a:rPr>
              <a:t>to </a:t>
            </a:r>
            <a:r>
              <a:rPr sz="2180" spc="-119" dirty="0">
                <a:solidFill>
                  <a:prstClr val="black"/>
                </a:solidFill>
                <a:latin typeface="Tahoma"/>
                <a:cs typeface="Tahoma"/>
              </a:rPr>
              <a:t>a </a:t>
            </a:r>
            <a:r>
              <a:rPr sz="2180" spc="-109" dirty="0">
                <a:solidFill>
                  <a:prstClr val="black"/>
                </a:solidFill>
                <a:latin typeface="Tahoma"/>
                <a:cs typeface="Tahoma"/>
              </a:rPr>
              <a:t>standard  normal:</a:t>
            </a:r>
            <a:endParaRPr sz="2180">
              <a:solidFill>
                <a:prstClr val="black"/>
              </a:solidFill>
              <a:latin typeface="Tahoma"/>
              <a:cs typeface="Tahoma"/>
            </a:endParaRPr>
          </a:p>
          <a:p>
            <a:pPr marL="75503" defTabSz="1812066">
              <a:spcBef>
                <a:spcPts val="1189"/>
              </a:spcBef>
            </a:pPr>
            <a:r>
              <a:rPr sz="2180" spc="-139" dirty="0">
                <a:solidFill>
                  <a:prstClr val="black"/>
                </a:solidFill>
                <a:latin typeface="Tahoma"/>
                <a:cs typeface="Tahoma"/>
              </a:rPr>
              <a:t>If </a:t>
            </a:r>
            <a:r>
              <a:rPr sz="2180" i="1" spc="-20" dirty="0">
                <a:solidFill>
                  <a:prstClr val="black"/>
                </a:solidFill>
                <a:latin typeface="Arial"/>
                <a:cs typeface="Arial"/>
              </a:rPr>
              <a:t>X </a:t>
            </a:r>
            <a:r>
              <a:rPr sz="2180" spc="-59" dirty="0">
                <a:solidFill>
                  <a:prstClr val="black"/>
                </a:solidFill>
                <a:latin typeface="Lucida Sans Unicode"/>
                <a:cs typeface="Lucida Sans Unicode"/>
              </a:rPr>
              <a:t>∼ </a:t>
            </a:r>
            <a:r>
              <a:rPr sz="2180" spc="159" dirty="0">
                <a:solidFill>
                  <a:prstClr val="black"/>
                </a:solidFill>
                <a:latin typeface="Lucida Sans Unicode"/>
                <a:cs typeface="Lucida Sans Unicode"/>
              </a:rPr>
              <a:t>N </a:t>
            </a:r>
            <a:r>
              <a:rPr sz="2180" spc="-59" dirty="0">
                <a:solidFill>
                  <a:prstClr val="black"/>
                </a:solidFill>
                <a:latin typeface="Arial"/>
                <a:cs typeface="Arial"/>
              </a:rPr>
              <a:t>(</a:t>
            </a:r>
            <a:r>
              <a:rPr sz="2180" i="1" spc="-59" dirty="0">
                <a:solidFill>
                  <a:prstClr val="black"/>
                </a:solidFill>
                <a:latin typeface="Verdana"/>
                <a:cs typeface="Verdana"/>
              </a:rPr>
              <a:t>µ,</a:t>
            </a:r>
            <a:r>
              <a:rPr sz="2180" i="1" spc="-515" dirty="0">
                <a:solidFill>
                  <a:prstClr val="black"/>
                </a:solidFill>
                <a:latin typeface="Verdana"/>
                <a:cs typeface="Verdana"/>
              </a:rPr>
              <a:t> </a:t>
            </a:r>
            <a:r>
              <a:rPr sz="2180" i="1" spc="50" dirty="0">
                <a:solidFill>
                  <a:prstClr val="black"/>
                </a:solidFill>
                <a:latin typeface="Verdana"/>
                <a:cs typeface="Verdana"/>
              </a:rPr>
              <a:t>σ</a:t>
            </a:r>
            <a:r>
              <a:rPr sz="2378" spc="73" baseline="27777" dirty="0">
                <a:solidFill>
                  <a:prstClr val="black"/>
                </a:solidFill>
                <a:latin typeface="Calibri"/>
                <a:cs typeface="Calibri"/>
              </a:rPr>
              <a:t>2</a:t>
            </a:r>
            <a:r>
              <a:rPr sz="2180" spc="50" dirty="0">
                <a:solidFill>
                  <a:prstClr val="black"/>
                </a:solidFill>
                <a:latin typeface="Arial"/>
                <a:cs typeface="Arial"/>
              </a:rPr>
              <a:t>)</a:t>
            </a:r>
            <a:endParaRPr sz="2180">
              <a:solidFill>
                <a:prstClr val="black"/>
              </a:solidFill>
              <a:latin typeface="Arial"/>
              <a:cs typeface="Arial"/>
            </a:endParaRPr>
          </a:p>
        </p:txBody>
      </p:sp>
      <p:sp>
        <p:nvSpPr>
          <p:cNvPr id="4" name="object 4"/>
          <p:cNvSpPr txBox="1"/>
          <p:nvPr/>
        </p:nvSpPr>
        <p:spPr>
          <a:xfrm>
            <a:off x="4774859" y="3257685"/>
            <a:ext cx="541090" cy="358348"/>
          </a:xfrm>
          <a:prstGeom prst="rect">
            <a:avLst/>
          </a:prstGeom>
        </p:spPr>
        <p:txBody>
          <a:bodyPr vert="horz" wrap="square" lIns="0" tIns="22650" rIns="0" bIns="0" rtlCol="0">
            <a:spAutoFit/>
          </a:bodyPr>
          <a:lstStyle/>
          <a:p>
            <a:pPr marL="25168" defTabSz="1812066">
              <a:spcBef>
                <a:spcPts val="178"/>
              </a:spcBef>
            </a:pPr>
            <a:r>
              <a:rPr sz="2180" i="1" spc="-20" dirty="0">
                <a:solidFill>
                  <a:prstClr val="black"/>
                </a:solidFill>
                <a:latin typeface="Arial"/>
                <a:cs typeface="Arial"/>
              </a:rPr>
              <a:t>Z</a:t>
            </a:r>
            <a:r>
              <a:rPr sz="2180" i="1" spc="89" dirty="0">
                <a:solidFill>
                  <a:prstClr val="black"/>
                </a:solidFill>
                <a:latin typeface="Arial"/>
                <a:cs typeface="Arial"/>
              </a:rPr>
              <a:t> </a:t>
            </a:r>
            <a:r>
              <a:rPr sz="2180" spc="404" dirty="0">
                <a:solidFill>
                  <a:prstClr val="black"/>
                </a:solidFill>
                <a:latin typeface="Arial"/>
                <a:cs typeface="Arial"/>
              </a:rPr>
              <a:t>=</a:t>
            </a:r>
            <a:endParaRPr sz="2180">
              <a:solidFill>
                <a:prstClr val="black"/>
              </a:solidFill>
              <a:latin typeface="Arial"/>
              <a:cs typeface="Arial"/>
            </a:endParaRPr>
          </a:p>
        </p:txBody>
      </p:sp>
      <p:sp>
        <p:nvSpPr>
          <p:cNvPr id="5" name="object 5"/>
          <p:cNvSpPr txBox="1"/>
          <p:nvPr/>
        </p:nvSpPr>
        <p:spPr>
          <a:xfrm>
            <a:off x="5371695" y="3027355"/>
            <a:ext cx="771368" cy="746764"/>
          </a:xfrm>
          <a:prstGeom prst="rect">
            <a:avLst/>
          </a:prstGeom>
        </p:spPr>
        <p:txBody>
          <a:bodyPr vert="horz" wrap="square" lIns="0" tIns="25167" rIns="0" bIns="0" rtlCol="0">
            <a:spAutoFit/>
          </a:bodyPr>
          <a:lstStyle/>
          <a:p>
            <a:pPr marL="302011" marR="10067" indent="-278102" defTabSz="1812066">
              <a:lnSpc>
                <a:spcPct val="112599"/>
              </a:lnSpc>
              <a:spcBef>
                <a:spcPts val="198"/>
              </a:spcBef>
            </a:pPr>
            <a:r>
              <a:rPr sz="2180" i="1" u="sng" spc="-20" dirty="0">
                <a:solidFill>
                  <a:prstClr val="black"/>
                </a:solidFill>
                <a:uFill>
                  <a:solidFill>
                    <a:srgbClr val="000000"/>
                  </a:solidFill>
                </a:uFill>
                <a:latin typeface="Arial"/>
                <a:cs typeface="Arial"/>
              </a:rPr>
              <a:t>X </a:t>
            </a:r>
            <a:r>
              <a:rPr sz="2180" u="sng" spc="-59" dirty="0">
                <a:solidFill>
                  <a:prstClr val="black"/>
                </a:solidFill>
                <a:uFill>
                  <a:solidFill>
                    <a:srgbClr val="000000"/>
                  </a:solidFill>
                </a:uFill>
                <a:latin typeface="Lucida Sans Unicode"/>
                <a:cs typeface="Lucida Sans Unicode"/>
              </a:rPr>
              <a:t>−</a:t>
            </a:r>
            <a:r>
              <a:rPr sz="2180" spc="-208" dirty="0">
                <a:solidFill>
                  <a:prstClr val="black"/>
                </a:solidFill>
                <a:latin typeface="Lucida Sans Unicode"/>
                <a:cs typeface="Lucida Sans Unicode"/>
              </a:rPr>
              <a:t> </a:t>
            </a:r>
            <a:r>
              <a:rPr sz="2180" i="1" u="sng" spc="-99" dirty="0">
                <a:solidFill>
                  <a:prstClr val="black"/>
                </a:solidFill>
                <a:uFill>
                  <a:solidFill>
                    <a:srgbClr val="000000"/>
                  </a:solidFill>
                </a:uFill>
                <a:latin typeface="Verdana"/>
                <a:cs typeface="Verdana"/>
              </a:rPr>
              <a:t>µ </a:t>
            </a:r>
            <a:r>
              <a:rPr sz="2180" i="1" spc="-99" dirty="0">
                <a:solidFill>
                  <a:prstClr val="black"/>
                </a:solidFill>
                <a:latin typeface="Verdana"/>
                <a:cs typeface="Verdana"/>
              </a:rPr>
              <a:t> </a:t>
            </a:r>
            <a:r>
              <a:rPr sz="2180" i="1" spc="-149" dirty="0">
                <a:solidFill>
                  <a:prstClr val="black"/>
                </a:solidFill>
                <a:latin typeface="Verdana"/>
                <a:cs typeface="Verdana"/>
              </a:rPr>
              <a:t>σ</a:t>
            </a:r>
            <a:endParaRPr sz="2180">
              <a:solidFill>
                <a:prstClr val="black"/>
              </a:solidFill>
              <a:latin typeface="Verdana"/>
              <a:cs typeface="Verdana"/>
            </a:endParaRPr>
          </a:p>
        </p:txBody>
      </p:sp>
      <p:sp>
        <p:nvSpPr>
          <p:cNvPr id="6" name="object 6"/>
          <p:cNvSpPr txBox="1"/>
          <p:nvPr/>
        </p:nvSpPr>
        <p:spPr>
          <a:xfrm>
            <a:off x="6198782" y="3257685"/>
            <a:ext cx="1214306" cy="358348"/>
          </a:xfrm>
          <a:prstGeom prst="rect">
            <a:avLst/>
          </a:prstGeom>
        </p:spPr>
        <p:txBody>
          <a:bodyPr vert="horz" wrap="square" lIns="0" tIns="22650" rIns="0" bIns="0" rtlCol="0">
            <a:spAutoFit/>
          </a:bodyPr>
          <a:lstStyle/>
          <a:p>
            <a:pPr marL="25168" defTabSz="1812066">
              <a:spcBef>
                <a:spcPts val="178"/>
              </a:spcBef>
            </a:pPr>
            <a:r>
              <a:rPr sz="2180" spc="-59" dirty="0">
                <a:solidFill>
                  <a:prstClr val="black"/>
                </a:solidFill>
                <a:latin typeface="Lucida Sans Unicode"/>
                <a:cs typeface="Lucida Sans Unicode"/>
              </a:rPr>
              <a:t>∼</a:t>
            </a:r>
            <a:r>
              <a:rPr sz="2180" spc="-168" dirty="0">
                <a:solidFill>
                  <a:prstClr val="black"/>
                </a:solidFill>
                <a:latin typeface="Lucida Sans Unicode"/>
                <a:cs typeface="Lucida Sans Unicode"/>
              </a:rPr>
              <a:t> </a:t>
            </a:r>
            <a:r>
              <a:rPr sz="2180" spc="159" dirty="0">
                <a:solidFill>
                  <a:prstClr val="black"/>
                </a:solidFill>
                <a:latin typeface="Lucida Sans Unicode"/>
                <a:cs typeface="Lucida Sans Unicode"/>
              </a:rPr>
              <a:t>N</a:t>
            </a:r>
            <a:r>
              <a:rPr sz="2180" spc="-404" dirty="0">
                <a:solidFill>
                  <a:prstClr val="black"/>
                </a:solidFill>
                <a:latin typeface="Lucida Sans Unicode"/>
                <a:cs typeface="Lucida Sans Unicode"/>
              </a:rPr>
              <a:t> </a:t>
            </a:r>
            <a:r>
              <a:rPr sz="2180" spc="-69" dirty="0">
                <a:solidFill>
                  <a:prstClr val="black"/>
                </a:solidFill>
                <a:latin typeface="Arial"/>
                <a:cs typeface="Arial"/>
              </a:rPr>
              <a:t>(</a:t>
            </a:r>
            <a:r>
              <a:rPr sz="2180" spc="-69" dirty="0">
                <a:solidFill>
                  <a:prstClr val="black"/>
                </a:solidFill>
                <a:latin typeface="Tahoma"/>
                <a:cs typeface="Tahoma"/>
              </a:rPr>
              <a:t>0</a:t>
            </a:r>
            <a:r>
              <a:rPr sz="2180" i="1" spc="-69" dirty="0">
                <a:solidFill>
                  <a:prstClr val="black"/>
                </a:solidFill>
                <a:latin typeface="Verdana"/>
                <a:cs typeface="Verdana"/>
              </a:rPr>
              <a:t>,</a:t>
            </a:r>
            <a:r>
              <a:rPr sz="2180" i="1" spc="-454" dirty="0">
                <a:solidFill>
                  <a:prstClr val="black"/>
                </a:solidFill>
                <a:latin typeface="Verdana"/>
                <a:cs typeface="Verdana"/>
              </a:rPr>
              <a:t> </a:t>
            </a:r>
            <a:r>
              <a:rPr sz="2180" spc="-10" dirty="0">
                <a:solidFill>
                  <a:prstClr val="black"/>
                </a:solidFill>
                <a:latin typeface="Tahoma"/>
                <a:cs typeface="Tahoma"/>
              </a:rPr>
              <a:t>1</a:t>
            </a:r>
            <a:r>
              <a:rPr sz="2180" spc="-10" dirty="0">
                <a:solidFill>
                  <a:prstClr val="black"/>
                </a:solidFill>
                <a:latin typeface="Arial"/>
                <a:cs typeface="Arial"/>
              </a:rPr>
              <a:t>)</a:t>
            </a:r>
            <a:endParaRPr sz="2180">
              <a:solidFill>
                <a:prstClr val="black"/>
              </a:solidFill>
              <a:latin typeface="Arial"/>
              <a:cs typeface="Arial"/>
            </a:endParaRPr>
          </a:p>
        </p:txBody>
      </p:sp>
    </p:spTree>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169024" y="224815"/>
            <a:ext cx="7490947" cy="463641"/>
          </a:xfrm>
          <a:prstGeom prst="rect">
            <a:avLst/>
          </a:prstGeom>
          <a:solidFill>
            <a:srgbClr val="A6E481"/>
          </a:solidFill>
        </p:spPr>
        <p:txBody>
          <a:bodyPr vert="horz" wrap="square" lIns="0" tIns="62917" rIns="0" bIns="0" rtlCol="0">
            <a:spAutoFit/>
          </a:bodyPr>
          <a:lstStyle/>
          <a:p>
            <a:pPr marL="261743" defTabSz="1812066">
              <a:spcBef>
                <a:spcPts val="495"/>
              </a:spcBef>
            </a:pPr>
            <a:r>
              <a:rPr sz="2600" spc="-119" dirty="0">
                <a:solidFill>
                  <a:srgbClr val="505252"/>
                </a:solidFill>
                <a:latin typeface="Times New Roman" panose="02020603050405020304" pitchFamily="18" charset="0"/>
                <a:cs typeface="Times New Roman" panose="02020603050405020304" pitchFamily="18" charset="0"/>
              </a:rPr>
              <a:t>Example: </a:t>
            </a:r>
            <a:r>
              <a:rPr sz="2600" spc="-50" dirty="0">
                <a:solidFill>
                  <a:srgbClr val="505252"/>
                </a:solidFill>
                <a:latin typeface="Times New Roman" panose="02020603050405020304" pitchFamily="18" charset="0"/>
                <a:cs typeface="Times New Roman" panose="02020603050405020304" pitchFamily="18" charset="0"/>
              </a:rPr>
              <a:t>Stock</a:t>
            </a:r>
            <a:r>
              <a:rPr sz="2600" spc="-198" dirty="0">
                <a:solidFill>
                  <a:srgbClr val="505252"/>
                </a:solidFill>
                <a:latin typeface="Times New Roman" panose="02020603050405020304" pitchFamily="18" charset="0"/>
                <a:cs typeface="Times New Roman" panose="02020603050405020304" pitchFamily="18" charset="0"/>
              </a:rPr>
              <a:t> </a:t>
            </a:r>
            <a:r>
              <a:rPr sz="2600" spc="-99" dirty="0">
                <a:solidFill>
                  <a:srgbClr val="505252"/>
                </a:solidFill>
                <a:latin typeface="Times New Roman" panose="02020603050405020304" pitchFamily="18" charset="0"/>
                <a:cs typeface="Times New Roman" panose="02020603050405020304" pitchFamily="18" charset="0"/>
              </a:rPr>
              <a:t>Returns</a:t>
            </a:r>
            <a:endParaRPr sz="2600" dirty="0">
              <a:solidFill>
                <a:prstClr val="black"/>
              </a:solidFill>
              <a:latin typeface="Times New Roman" panose="02020603050405020304" pitchFamily="18" charset="0"/>
              <a:cs typeface="Times New Roman" panose="02020603050405020304" pitchFamily="18" charset="0"/>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26</a:t>
            </a:r>
            <a:endParaRPr sz="1387">
              <a:solidFill>
                <a:prstClr val="black"/>
              </a:solidFill>
              <a:latin typeface="Arial"/>
              <a:cs typeface="Arial"/>
            </a:endParaRPr>
          </a:p>
        </p:txBody>
      </p:sp>
      <mc:AlternateContent xmlns:mc="http://schemas.openxmlformats.org/markup-compatibility/2006" xmlns:a14="http://schemas.microsoft.com/office/drawing/2010/main">
        <mc:Choice Requires="a14">
          <p:sp>
            <p:nvSpPr>
              <p:cNvPr id="3" name="object 3"/>
              <p:cNvSpPr txBox="1"/>
              <p:nvPr/>
            </p:nvSpPr>
            <p:spPr>
              <a:xfrm>
                <a:off x="533400" y="905001"/>
                <a:ext cx="10286999" cy="371447"/>
              </a:xfrm>
              <a:prstGeom prst="rect">
                <a:avLst/>
              </a:prstGeom>
            </p:spPr>
            <p:txBody>
              <a:bodyPr vert="horz" wrap="square" lIns="0" tIns="13842" rIns="0" bIns="0" rtlCol="0">
                <a:spAutoFit/>
              </a:bodyPr>
              <a:lstStyle/>
              <a:p>
                <a:pPr marL="25168" marR="10067" defTabSz="1812066">
                  <a:lnSpc>
                    <a:spcPct val="102699"/>
                  </a:lnSpc>
                  <a:spcBef>
                    <a:spcPts val="109"/>
                  </a:spcBef>
                </a:pPr>
                <a:r>
                  <a:rPr lang="en-US" sz="2400" spc="-109" dirty="0">
                    <a:solidFill>
                      <a:prstClr val="black"/>
                    </a:solidFill>
                    <a:latin typeface="Times New Roman" panose="02020603050405020304" pitchFamily="18" charset="0"/>
                    <a:cs typeface="Times New Roman" panose="02020603050405020304" pitchFamily="18" charset="0"/>
                  </a:rPr>
                  <a:t>Suppose </a:t>
                </a:r>
                <a:r>
                  <a:rPr lang="en-US" sz="2400" spc="-59" dirty="0">
                    <a:solidFill>
                      <a:prstClr val="black"/>
                    </a:solidFill>
                    <a:latin typeface="Times New Roman" panose="02020603050405020304" pitchFamily="18" charset="0"/>
                    <a:cs typeface="Times New Roman" panose="02020603050405020304" pitchFamily="18" charset="0"/>
                  </a:rPr>
                  <a:t>stock in </a:t>
                </a:r>
                <a:r>
                  <a:rPr lang="en-US" sz="2400" spc="99" dirty="0">
                    <a:solidFill>
                      <a:prstClr val="black"/>
                    </a:solidFill>
                    <a:latin typeface="Times New Roman" panose="02020603050405020304" pitchFamily="18" charset="0"/>
                    <a:cs typeface="Times New Roman" panose="02020603050405020304" pitchFamily="18" charset="0"/>
                  </a:rPr>
                  <a:t>AMH </a:t>
                </a:r>
                <a:r>
                  <a:rPr lang="en-US" sz="2400" spc="-139" dirty="0">
                    <a:solidFill>
                      <a:prstClr val="black"/>
                    </a:solidFill>
                    <a:latin typeface="Times New Roman" panose="02020603050405020304" pitchFamily="18" charset="0"/>
                    <a:cs typeface="Times New Roman" panose="02020603050405020304" pitchFamily="18" charset="0"/>
                  </a:rPr>
                  <a:t>has </a:t>
                </a:r>
                <a:r>
                  <a:rPr lang="en-US" sz="2400" spc="-119" dirty="0">
                    <a:solidFill>
                      <a:prstClr val="black"/>
                    </a:solidFill>
                    <a:latin typeface="Times New Roman" panose="02020603050405020304" pitchFamily="18" charset="0"/>
                    <a:cs typeface="Times New Roman" panose="02020603050405020304" pitchFamily="18" charset="0"/>
                  </a:rPr>
                  <a:t>an </a:t>
                </a:r>
                <a:r>
                  <a:rPr lang="en-US" sz="2400" spc="-99" dirty="0">
                    <a:solidFill>
                      <a:prstClr val="black"/>
                    </a:solidFill>
                    <a:latin typeface="Times New Roman" panose="02020603050405020304" pitchFamily="18" charset="0"/>
                    <a:cs typeface="Times New Roman" panose="02020603050405020304" pitchFamily="18" charset="0"/>
                  </a:rPr>
                  <a:t>annual </a:t>
                </a:r>
                <a:r>
                  <a:rPr lang="en-US" sz="2400" spc="-79" dirty="0">
                    <a:solidFill>
                      <a:prstClr val="black"/>
                    </a:solidFill>
                    <a:latin typeface="Times New Roman" panose="02020603050405020304" pitchFamily="18" charset="0"/>
                    <a:cs typeface="Times New Roman" panose="02020603050405020304" pitchFamily="18" charset="0"/>
                  </a:rPr>
                  <a:t>return </a:t>
                </a:r>
                <a14:m>
                  <m:oMath xmlns:m="http://schemas.openxmlformats.org/officeDocument/2006/math">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m:t>
                    </m:r>
                    <m:r>
                      <a:rPr lang="en-US" sz="2400" b="0" i="1" spc="-79" smtClean="0">
                        <a:solidFill>
                          <a:prstClr val="black"/>
                        </a:solidFill>
                        <a:latin typeface="Cambria Math" panose="02040503050406030204" pitchFamily="18" charset="0"/>
                        <a:cs typeface="Times New Roman" panose="02020603050405020304" pitchFamily="18" charset="0"/>
                      </a:rPr>
                      <m:t>𝑁</m:t>
                    </m:r>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3,36</m:t>
                        </m:r>
                      </m:e>
                    </m:d>
                    <m:r>
                      <a:rPr lang="en-US" sz="2400" b="0" i="1" spc="-79" smtClean="0">
                        <a:solidFill>
                          <a:prstClr val="black"/>
                        </a:solidFill>
                        <a:latin typeface="Cambria Math" panose="02040503050406030204" pitchFamily="18" charset="0"/>
                        <a:cs typeface="Times New Roman" panose="02020603050405020304" pitchFamily="18" charset="0"/>
                      </a:rPr>
                      <m:t>. </m:t>
                    </m:r>
                  </m:oMath>
                </a14:m>
                <a:r>
                  <a:rPr lang="en-US" sz="2400" spc="-50" dirty="0">
                    <a:solidFill>
                      <a:prstClr val="black"/>
                    </a:solidFill>
                    <a:latin typeface="Times New Roman" panose="02020603050405020304" pitchFamily="18" charset="0"/>
                    <a:cs typeface="Times New Roman" panose="02020603050405020304" pitchFamily="18" charset="0"/>
                  </a:rPr>
                  <a:t>What </a:t>
                </a:r>
                <a:r>
                  <a:rPr lang="en-US" sz="2400" spc="-79" dirty="0">
                    <a:solidFill>
                      <a:prstClr val="black"/>
                    </a:solidFill>
                    <a:latin typeface="Times New Roman" panose="02020603050405020304" pitchFamily="18" charset="0"/>
                    <a:cs typeface="Times New Roman" panose="02020603050405020304" pitchFamily="18" charset="0"/>
                  </a:rPr>
                  <a:t>is </a:t>
                </a:r>
                <a14:m>
                  <m:oMath xmlns:m="http://schemas.openxmlformats.org/officeDocument/2006/math">
                    <m:func>
                      <m:funcPr>
                        <m:ctrlPr>
                          <a:rPr lang="en-US" sz="2400" b="0" i="1" spc="-79"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pc="-79" smtClean="0">
                            <a:solidFill>
                              <a:prstClr val="black"/>
                            </a:solidFill>
                            <a:latin typeface="Cambria Math" panose="02040503050406030204" pitchFamily="18" charset="0"/>
                            <a:cs typeface="Times New Roman" panose="02020603050405020304" pitchFamily="18" charset="0"/>
                          </a:rPr>
                          <m:t>Pr</m:t>
                        </m:r>
                      </m:fName>
                      <m:e>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&gt;5%</m:t>
                            </m:r>
                          </m:e>
                        </m:d>
                      </m:e>
                    </m:func>
                    <m:r>
                      <a:rPr lang="en-US" sz="2400" b="0" i="0" spc="-79" smtClean="0">
                        <a:solidFill>
                          <a:prstClr val="black"/>
                        </a:solidFill>
                        <a:latin typeface="Cambria Math" panose="02040503050406030204" pitchFamily="18" charset="0"/>
                        <a:cs typeface="Times New Roman" panose="02020603050405020304" pitchFamily="18" charset="0"/>
                      </a:rPr>
                      <m:t>?</m:t>
                    </m:r>
                  </m:oMath>
                </a14:m>
                <a:endParaRPr sz="2400"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3" name="object 3"/>
              <p:cNvSpPr txBox="1">
                <a:spLocks noRot="1" noChangeAspect="1" noMove="1" noResize="1" noEditPoints="1" noAdjustHandles="1" noChangeArrowheads="1" noChangeShapeType="1" noTextEdit="1"/>
              </p:cNvSpPr>
              <p:nvPr/>
            </p:nvSpPr>
            <p:spPr>
              <a:xfrm>
                <a:off x="533400" y="905001"/>
                <a:ext cx="10286999" cy="371447"/>
              </a:xfrm>
              <a:prstGeom prst="rect">
                <a:avLst/>
              </a:prstGeom>
              <a:blipFill>
                <a:blip r:embed="rId2"/>
                <a:stretch>
                  <a:fillRect l="-1600" t="-24590" b="-49180"/>
                </a:stretch>
              </a:blipFill>
            </p:spPr>
            <p:txBody>
              <a:bodyPr/>
              <a:lstStyle/>
              <a:p>
                <a:r>
                  <a:rPr lang="en-US">
                    <a:noFill/>
                  </a:rPr>
                  <a:t> </a:t>
                </a:r>
              </a:p>
            </p:txBody>
          </p:sp>
        </mc:Fallback>
      </mc:AlternateContent>
    </p:spTree>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169024" y="224815"/>
            <a:ext cx="7490947" cy="463641"/>
          </a:xfrm>
          <a:prstGeom prst="rect">
            <a:avLst/>
          </a:prstGeom>
          <a:solidFill>
            <a:srgbClr val="A6E481"/>
          </a:solidFill>
        </p:spPr>
        <p:txBody>
          <a:bodyPr vert="horz" wrap="square" lIns="0" tIns="62917" rIns="0" bIns="0" rtlCol="0">
            <a:spAutoFit/>
          </a:bodyPr>
          <a:lstStyle/>
          <a:p>
            <a:pPr marL="261743" defTabSz="1812066">
              <a:spcBef>
                <a:spcPts val="495"/>
              </a:spcBef>
            </a:pPr>
            <a:r>
              <a:rPr sz="2600" spc="-119" dirty="0">
                <a:solidFill>
                  <a:srgbClr val="505252"/>
                </a:solidFill>
                <a:latin typeface="Times New Roman" panose="02020603050405020304" pitchFamily="18" charset="0"/>
                <a:cs typeface="Times New Roman" panose="02020603050405020304" pitchFamily="18" charset="0"/>
              </a:rPr>
              <a:t>Example: </a:t>
            </a:r>
            <a:r>
              <a:rPr sz="2600" spc="-50" dirty="0">
                <a:solidFill>
                  <a:srgbClr val="505252"/>
                </a:solidFill>
                <a:latin typeface="Times New Roman" panose="02020603050405020304" pitchFamily="18" charset="0"/>
                <a:cs typeface="Times New Roman" panose="02020603050405020304" pitchFamily="18" charset="0"/>
              </a:rPr>
              <a:t>Stock</a:t>
            </a:r>
            <a:r>
              <a:rPr sz="2600" spc="-198" dirty="0">
                <a:solidFill>
                  <a:srgbClr val="505252"/>
                </a:solidFill>
                <a:latin typeface="Times New Roman" panose="02020603050405020304" pitchFamily="18" charset="0"/>
                <a:cs typeface="Times New Roman" panose="02020603050405020304" pitchFamily="18" charset="0"/>
              </a:rPr>
              <a:t> </a:t>
            </a:r>
            <a:r>
              <a:rPr sz="2600" spc="-99" dirty="0">
                <a:solidFill>
                  <a:srgbClr val="505252"/>
                </a:solidFill>
                <a:latin typeface="Times New Roman" panose="02020603050405020304" pitchFamily="18" charset="0"/>
                <a:cs typeface="Times New Roman" panose="02020603050405020304" pitchFamily="18" charset="0"/>
              </a:rPr>
              <a:t>Returns</a:t>
            </a:r>
            <a:endParaRPr sz="2600" dirty="0">
              <a:solidFill>
                <a:prstClr val="black"/>
              </a:solidFill>
              <a:latin typeface="Times New Roman" panose="02020603050405020304" pitchFamily="18" charset="0"/>
              <a:cs typeface="Times New Roman" panose="02020603050405020304" pitchFamily="18" charset="0"/>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26</a:t>
            </a:r>
            <a:endParaRPr sz="1387">
              <a:solidFill>
                <a:prstClr val="black"/>
              </a:solidFill>
              <a:latin typeface="Arial"/>
              <a:cs typeface="Arial"/>
            </a:endParaRPr>
          </a:p>
        </p:txBody>
      </p:sp>
      <mc:AlternateContent xmlns:mc="http://schemas.openxmlformats.org/markup-compatibility/2006" xmlns:a14="http://schemas.microsoft.com/office/drawing/2010/main">
        <mc:Choice Requires="a14">
          <p:sp>
            <p:nvSpPr>
              <p:cNvPr id="3" name="object 3"/>
              <p:cNvSpPr txBox="1"/>
              <p:nvPr/>
            </p:nvSpPr>
            <p:spPr>
              <a:xfrm>
                <a:off x="533400" y="905001"/>
                <a:ext cx="10286999" cy="2890342"/>
              </a:xfrm>
              <a:prstGeom prst="rect">
                <a:avLst/>
              </a:prstGeom>
            </p:spPr>
            <p:txBody>
              <a:bodyPr vert="horz" wrap="square" lIns="0" tIns="13842" rIns="0" bIns="0" rtlCol="0">
                <a:spAutoFit/>
              </a:bodyPr>
              <a:lstStyle/>
              <a:p>
                <a:pPr marL="25168" marR="10067" defTabSz="1812066">
                  <a:lnSpc>
                    <a:spcPct val="102699"/>
                  </a:lnSpc>
                  <a:spcBef>
                    <a:spcPts val="109"/>
                  </a:spcBef>
                </a:pPr>
                <a:r>
                  <a:rPr lang="en-US" sz="2400" spc="-109" dirty="0">
                    <a:solidFill>
                      <a:prstClr val="black"/>
                    </a:solidFill>
                    <a:latin typeface="Times New Roman" panose="02020603050405020304" pitchFamily="18" charset="0"/>
                    <a:cs typeface="Times New Roman" panose="02020603050405020304" pitchFamily="18" charset="0"/>
                  </a:rPr>
                  <a:t>Suppose </a:t>
                </a:r>
                <a:r>
                  <a:rPr lang="en-US" sz="2400" spc="-59" dirty="0">
                    <a:solidFill>
                      <a:prstClr val="black"/>
                    </a:solidFill>
                    <a:latin typeface="Times New Roman" panose="02020603050405020304" pitchFamily="18" charset="0"/>
                    <a:cs typeface="Times New Roman" panose="02020603050405020304" pitchFamily="18" charset="0"/>
                  </a:rPr>
                  <a:t>stock in </a:t>
                </a:r>
                <a:r>
                  <a:rPr lang="en-US" sz="2400" spc="99" dirty="0">
                    <a:solidFill>
                      <a:prstClr val="black"/>
                    </a:solidFill>
                    <a:latin typeface="Times New Roman" panose="02020603050405020304" pitchFamily="18" charset="0"/>
                    <a:cs typeface="Times New Roman" panose="02020603050405020304" pitchFamily="18" charset="0"/>
                  </a:rPr>
                  <a:t>AMH </a:t>
                </a:r>
                <a:r>
                  <a:rPr lang="en-US" sz="2400" spc="-139" dirty="0">
                    <a:solidFill>
                      <a:prstClr val="black"/>
                    </a:solidFill>
                    <a:latin typeface="Times New Roman" panose="02020603050405020304" pitchFamily="18" charset="0"/>
                    <a:cs typeface="Times New Roman" panose="02020603050405020304" pitchFamily="18" charset="0"/>
                  </a:rPr>
                  <a:t>has </a:t>
                </a:r>
                <a:r>
                  <a:rPr lang="en-US" sz="2400" spc="-119" dirty="0">
                    <a:solidFill>
                      <a:prstClr val="black"/>
                    </a:solidFill>
                    <a:latin typeface="Times New Roman" panose="02020603050405020304" pitchFamily="18" charset="0"/>
                    <a:cs typeface="Times New Roman" panose="02020603050405020304" pitchFamily="18" charset="0"/>
                  </a:rPr>
                  <a:t>an </a:t>
                </a:r>
                <a:r>
                  <a:rPr lang="en-US" sz="2400" spc="-99" dirty="0">
                    <a:solidFill>
                      <a:prstClr val="black"/>
                    </a:solidFill>
                    <a:latin typeface="Times New Roman" panose="02020603050405020304" pitchFamily="18" charset="0"/>
                    <a:cs typeface="Times New Roman" panose="02020603050405020304" pitchFamily="18" charset="0"/>
                  </a:rPr>
                  <a:t>annual </a:t>
                </a:r>
                <a:r>
                  <a:rPr lang="en-US" sz="2400" spc="-79" dirty="0">
                    <a:solidFill>
                      <a:prstClr val="black"/>
                    </a:solidFill>
                    <a:latin typeface="Times New Roman" panose="02020603050405020304" pitchFamily="18" charset="0"/>
                    <a:cs typeface="Times New Roman" panose="02020603050405020304" pitchFamily="18" charset="0"/>
                  </a:rPr>
                  <a:t>return </a:t>
                </a:r>
                <a14:m>
                  <m:oMath xmlns:m="http://schemas.openxmlformats.org/officeDocument/2006/math">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m:t>
                    </m:r>
                    <m:r>
                      <a:rPr lang="en-US" sz="2400" b="0" i="1" spc="-79" smtClean="0">
                        <a:solidFill>
                          <a:prstClr val="black"/>
                        </a:solidFill>
                        <a:latin typeface="Cambria Math" panose="02040503050406030204" pitchFamily="18" charset="0"/>
                        <a:cs typeface="Times New Roman" panose="02020603050405020304" pitchFamily="18" charset="0"/>
                      </a:rPr>
                      <m:t>𝑁</m:t>
                    </m:r>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3,36</m:t>
                        </m:r>
                      </m:e>
                    </m:d>
                    <m:r>
                      <a:rPr lang="en-US" sz="2400" b="0" i="1" spc="-79" smtClean="0">
                        <a:solidFill>
                          <a:prstClr val="black"/>
                        </a:solidFill>
                        <a:latin typeface="Cambria Math" panose="02040503050406030204" pitchFamily="18" charset="0"/>
                        <a:cs typeface="Times New Roman" panose="02020603050405020304" pitchFamily="18" charset="0"/>
                      </a:rPr>
                      <m:t>. </m:t>
                    </m:r>
                  </m:oMath>
                </a14:m>
                <a:r>
                  <a:rPr lang="en-US" sz="2400" spc="-50" dirty="0">
                    <a:solidFill>
                      <a:prstClr val="black"/>
                    </a:solidFill>
                    <a:latin typeface="Times New Roman" panose="02020603050405020304" pitchFamily="18" charset="0"/>
                    <a:cs typeface="Times New Roman" panose="02020603050405020304" pitchFamily="18" charset="0"/>
                  </a:rPr>
                  <a:t>What </a:t>
                </a:r>
                <a:r>
                  <a:rPr lang="en-US" sz="2400" spc="-79" dirty="0">
                    <a:solidFill>
                      <a:prstClr val="black"/>
                    </a:solidFill>
                    <a:latin typeface="Times New Roman" panose="02020603050405020304" pitchFamily="18" charset="0"/>
                    <a:cs typeface="Times New Roman" panose="02020603050405020304" pitchFamily="18" charset="0"/>
                  </a:rPr>
                  <a:t>is </a:t>
                </a:r>
                <a14:m>
                  <m:oMath xmlns:m="http://schemas.openxmlformats.org/officeDocument/2006/math">
                    <m:func>
                      <m:funcPr>
                        <m:ctrlPr>
                          <a:rPr lang="en-US" sz="2400" b="0" i="1" spc="-79"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pc="-79" smtClean="0">
                            <a:solidFill>
                              <a:prstClr val="black"/>
                            </a:solidFill>
                            <a:latin typeface="Cambria Math" panose="02040503050406030204" pitchFamily="18" charset="0"/>
                            <a:cs typeface="Times New Roman" panose="02020603050405020304" pitchFamily="18" charset="0"/>
                          </a:rPr>
                          <m:t>Pr</m:t>
                        </m:r>
                      </m:fName>
                      <m:e>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&gt;5%</m:t>
                            </m:r>
                          </m:e>
                        </m:d>
                      </m:e>
                    </m:func>
                    <m:r>
                      <a:rPr lang="en-US" sz="2400" b="0" i="0" spc="-79" smtClean="0">
                        <a:solidFill>
                          <a:prstClr val="black"/>
                        </a:solidFill>
                        <a:latin typeface="Cambria Math" panose="02040503050406030204" pitchFamily="18" charset="0"/>
                        <a:cs typeface="Times New Roman" panose="02020603050405020304" pitchFamily="18" charset="0"/>
                      </a:rPr>
                      <m:t>?</m:t>
                    </m:r>
                  </m:oMath>
                </a14:m>
                <a:endParaRPr lang="en-US" sz="2400" b="0" spc="-79" dirty="0">
                  <a:solidFill>
                    <a:prstClr val="black"/>
                  </a:solidFill>
                  <a:latin typeface="Times New Roman" panose="02020603050405020304" pitchFamily="18" charset="0"/>
                  <a:cs typeface="Times New Roman" panose="02020603050405020304" pitchFamily="18" charset="0"/>
                </a:endParaRPr>
              </a:p>
              <a:p>
                <a:pPr marL="25168" marR="10067" defTabSz="1812066">
                  <a:lnSpc>
                    <a:spcPct val="102699"/>
                  </a:lnSpc>
                  <a:spcBef>
                    <a:spcPts val="109"/>
                  </a:spcBef>
                </a:pPr>
                <a:endParaRPr lang="en-US" sz="2400" dirty="0">
                  <a:solidFill>
                    <a:prstClr val="black"/>
                  </a:solidFill>
                  <a:latin typeface="Times New Roman" panose="02020603050405020304" pitchFamily="18" charset="0"/>
                  <a:cs typeface="Times New Roman" panose="02020603050405020304" pitchFamily="18" charset="0"/>
                </a:endParaRPr>
              </a:p>
              <a:p>
                <a:pPr marL="25168" marR="10067" defTabSz="1812066">
                  <a:lnSpc>
                    <a:spcPct val="102699"/>
                  </a:lnSpc>
                  <a:spcBef>
                    <a:spcPts val="109"/>
                  </a:spcBef>
                </a:pPr>
                <a:r>
                  <a:rPr lang="en-US" sz="2400" dirty="0">
                    <a:solidFill>
                      <a:prstClr val="black"/>
                    </a:solidFill>
                    <a:latin typeface="Times New Roman" panose="02020603050405020304" pitchFamily="18" charset="0"/>
                    <a:cs typeface="Times New Roman" panose="02020603050405020304" pitchFamily="18" charset="0"/>
                  </a:rPr>
                  <a:t>Then standardizing: </a:t>
                </a:r>
              </a:p>
              <a:p>
                <a:pPr marL="25168" marR="10067" defTabSz="1812066">
                  <a:lnSpc>
                    <a:spcPct val="102699"/>
                  </a:lnSpc>
                  <a:spcBef>
                    <a:spcPts val="109"/>
                  </a:spcBef>
                </a:pPr>
                <a14:m>
                  <m:oMathPara xmlns:m="http://schemas.openxmlformats.org/officeDocument/2006/math">
                    <m:oMathParaPr>
                      <m:jc m:val="centerGroup"/>
                    </m:oMathParaPr>
                    <m:oMath xmlns:m="http://schemas.openxmlformats.org/officeDocument/2006/math">
                      <m:func>
                        <m:funcPr>
                          <m:ctrlPr>
                            <a:rPr lang="en-US" sz="2400" b="0" i="1"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mtClean="0">
                              <a:solidFill>
                                <a:prstClr val="black"/>
                              </a:solidFill>
                              <a:latin typeface="Cambria Math" panose="02040503050406030204" pitchFamily="18" charset="0"/>
                              <a:cs typeface="Times New Roman" panose="02020603050405020304" pitchFamily="18" charset="0"/>
                            </a:rPr>
                            <m:t>Pr</m:t>
                          </m:r>
                        </m:fName>
                        <m:e>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𝐴</m:t>
                              </m:r>
                              <m:r>
                                <a:rPr lang="en-US" sz="2400" b="0" i="1" smtClean="0">
                                  <a:solidFill>
                                    <a:prstClr val="black"/>
                                  </a:solidFill>
                                  <a:latin typeface="Cambria Math" panose="02040503050406030204" pitchFamily="18" charset="0"/>
                                  <a:cs typeface="Times New Roman" panose="02020603050405020304" pitchFamily="18" charset="0"/>
                                </a:rPr>
                                <m:t>&gt;5%</m:t>
                              </m:r>
                            </m:e>
                          </m:d>
                        </m:e>
                      </m:func>
                      <m:r>
                        <a:rPr lang="en-US" sz="2400" b="0" i="1" smtClean="0">
                          <a:solidFill>
                            <a:prstClr val="black"/>
                          </a:solidFill>
                          <a:latin typeface="Cambria Math" panose="02040503050406030204" pitchFamily="18" charset="0"/>
                          <a:cs typeface="Times New Roman" panose="02020603050405020304" pitchFamily="18" charset="0"/>
                        </a:rPr>
                        <m:t>=</m:t>
                      </m:r>
                      <m:func>
                        <m:funcPr>
                          <m:ctrlPr>
                            <a:rPr lang="en-US" sz="2400" b="0" i="1"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mtClean="0">
                              <a:solidFill>
                                <a:prstClr val="black"/>
                              </a:solidFill>
                              <a:latin typeface="Cambria Math" panose="02040503050406030204" pitchFamily="18" charset="0"/>
                              <a:cs typeface="Times New Roman" panose="02020603050405020304" pitchFamily="18" charset="0"/>
                            </a:rPr>
                            <m:t>Pr</m:t>
                          </m:r>
                        </m:fName>
                        <m:e>
                          <m:d>
                            <m:dPr>
                              <m:ctrlPr>
                                <a:rPr lang="en-US" sz="2400" b="0" i="1" smtClean="0">
                                  <a:solidFill>
                                    <a:prstClr val="black"/>
                                  </a:solidFill>
                                  <a:latin typeface="Cambria Math" panose="02040503050406030204" pitchFamily="18" charset="0"/>
                                  <a:cs typeface="Times New Roman" panose="02020603050405020304" pitchFamily="18" charset="0"/>
                                </a:rPr>
                              </m:ctrlPr>
                            </m:dPr>
                            <m:e>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𝐴</m:t>
                                  </m:r>
                                  <m:r>
                                    <a:rPr lang="en-US" sz="2400" b="0" i="1" smtClean="0">
                                      <a:solidFill>
                                        <a:prstClr val="black"/>
                                      </a:solidFill>
                                      <a:latin typeface="Cambria Math" panose="02040503050406030204" pitchFamily="18" charset="0"/>
                                      <a:cs typeface="Times New Roman" panose="02020603050405020304" pitchFamily="18" charset="0"/>
                                    </a:rPr>
                                    <m:t>−3</m:t>
                                  </m:r>
                                </m:num>
                                <m:den>
                                  <m:r>
                                    <a:rPr lang="en-US" sz="2400" b="0" i="1" smtClean="0">
                                      <a:solidFill>
                                        <a:prstClr val="black"/>
                                      </a:solidFill>
                                      <a:latin typeface="Cambria Math" panose="02040503050406030204" pitchFamily="18" charset="0"/>
                                      <a:cs typeface="Times New Roman" panose="02020603050405020304" pitchFamily="18" charset="0"/>
                                    </a:rPr>
                                    <m:t>6</m:t>
                                  </m:r>
                                </m:den>
                              </m:f>
                              <m:r>
                                <a:rPr lang="en-US" sz="2400" b="0" i="1" smtClean="0">
                                  <a:solidFill>
                                    <a:prstClr val="black"/>
                                  </a:solidFill>
                                  <a:latin typeface="Cambria Math" panose="02040503050406030204" pitchFamily="18" charset="0"/>
                                  <a:cs typeface="Times New Roman" panose="02020603050405020304" pitchFamily="18" charset="0"/>
                                </a:rPr>
                                <m:t>&gt;</m:t>
                              </m:r>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5−3</m:t>
                                  </m:r>
                                </m:num>
                                <m:den>
                                  <m:r>
                                    <a:rPr lang="en-US" sz="2400" b="0" i="1" smtClean="0">
                                      <a:solidFill>
                                        <a:prstClr val="black"/>
                                      </a:solidFill>
                                      <a:latin typeface="Cambria Math" panose="02040503050406030204" pitchFamily="18" charset="0"/>
                                      <a:cs typeface="Times New Roman" panose="02020603050405020304" pitchFamily="18" charset="0"/>
                                    </a:rPr>
                                    <m:t>6</m:t>
                                  </m:r>
                                </m:den>
                              </m:f>
                            </m:e>
                          </m:d>
                        </m:e>
                      </m:func>
                    </m:oMath>
                  </m:oMathPara>
                </a14:m>
                <a:endParaRPr lang="en-US" sz="2400" b="0" dirty="0">
                  <a:solidFill>
                    <a:prstClr val="black"/>
                  </a:solidFill>
                  <a:latin typeface="Times New Roman" panose="02020603050405020304" pitchFamily="18" charset="0"/>
                  <a:cs typeface="Times New Roman" panose="02020603050405020304" pitchFamily="18" charset="0"/>
                </a:endParaRPr>
              </a:p>
              <a:p>
                <a:pPr marL="25168" marR="10067" defTabSz="1812066">
                  <a:lnSpc>
                    <a:spcPct val="102699"/>
                  </a:lnSpc>
                  <a:spcBef>
                    <a:spcPts val="109"/>
                  </a:spcBef>
                </a:pPr>
                <a14:m>
                  <m:oMathPara xmlns:m="http://schemas.openxmlformats.org/officeDocument/2006/math">
                    <m:oMathParaPr>
                      <m:jc m:val="centerGroup"/>
                    </m:oMathParaPr>
                    <m:oMath xmlns:m="http://schemas.openxmlformats.org/officeDocument/2006/math">
                      <m:r>
                        <a:rPr lang="en-US" sz="2400" b="0" i="1" smtClean="0">
                          <a:solidFill>
                            <a:prstClr val="black"/>
                          </a:solidFill>
                          <a:latin typeface="Cambria Math" panose="02040503050406030204" pitchFamily="18" charset="0"/>
                          <a:cs typeface="Times New Roman" panose="02020603050405020304" pitchFamily="18" charset="0"/>
                        </a:rPr>
                        <m:t>=</m:t>
                      </m:r>
                      <m:func>
                        <m:funcPr>
                          <m:ctrlPr>
                            <a:rPr lang="en-US" sz="2400" b="0" i="1"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mtClean="0">
                              <a:solidFill>
                                <a:prstClr val="black"/>
                              </a:solidFill>
                              <a:latin typeface="Cambria Math" panose="02040503050406030204" pitchFamily="18" charset="0"/>
                              <a:cs typeface="Times New Roman" panose="02020603050405020304" pitchFamily="18" charset="0"/>
                            </a:rPr>
                            <m:t>Pr</m:t>
                          </m:r>
                        </m:fName>
                        <m:e>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𝑍</m:t>
                              </m:r>
                              <m:r>
                                <a:rPr lang="en-US" sz="2400" b="0" i="1" smtClean="0">
                                  <a:solidFill>
                                    <a:prstClr val="black"/>
                                  </a:solidFill>
                                  <a:latin typeface="Cambria Math" panose="02040503050406030204" pitchFamily="18" charset="0"/>
                                  <a:cs typeface="Times New Roman" panose="02020603050405020304" pitchFamily="18" charset="0"/>
                                </a:rPr>
                                <m:t>&gt;</m:t>
                              </m:r>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1</m:t>
                                  </m:r>
                                </m:num>
                                <m:den>
                                  <m:r>
                                    <a:rPr lang="en-US" sz="2400" b="0" i="1" smtClean="0">
                                      <a:solidFill>
                                        <a:prstClr val="black"/>
                                      </a:solidFill>
                                      <a:latin typeface="Cambria Math" panose="02040503050406030204" pitchFamily="18" charset="0"/>
                                      <a:cs typeface="Times New Roman" panose="02020603050405020304" pitchFamily="18" charset="0"/>
                                    </a:rPr>
                                    <m:t>3</m:t>
                                  </m:r>
                                </m:den>
                              </m:f>
                            </m:e>
                          </m:d>
                        </m:e>
                      </m:func>
                      <m:r>
                        <a:rPr lang="en-US" sz="2400" b="0" i="1" smtClean="0">
                          <a:solidFill>
                            <a:prstClr val="black"/>
                          </a:solidFill>
                          <a:latin typeface="Cambria Math" panose="02040503050406030204" pitchFamily="18" charset="0"/>
                          <a:cs typeface="Times New Roman" panose="02020603050405020304" pitchFamily="18" charset="0"/>
                        </a:rPr>
                        <m:t>=1−</m:t>
                      </m:r>
                      <m:r>
                        <m:rPr>
                          <m:sty m:val="p"/>
                        </m:rPr>
                        <a:rPr lang="en-US" sz="2400" b="0" i="0" smtClean="0">
                          <a:solidFill>
                            <a:prstClr val="black"/>
                          </a:solidFill>
                          <a:latin typeface="Cambria Math" panose="02040503050406030204" pitchFamily="18" charset="0"/>
                          <a:cs typeface="Times New Roman" panose="02020603050405020304" pitchFamily="18" charset="0"/>
                        </a:rPr>
                        <m:t>Φ</m:t>
                      </m:r>
                      <m:d>
                        <m:dPr>
                          <m:ctrlPr>
                            <a:rPr lang="en-US" sz="2400" b="0" i="1" smtClean="0">
                              <a:solidFill>
                                <a:prstClr val="black"/>
                              </a:solidFill>
                              <a:latin typeface="Cambria Math" panose="02040503050406030204" pitchFamily="18" charset="0"/>
                              <a:cs typeface="Times New Roman" panose="02020603050405020304" pitchFamily="18" charset="0"/>
                            </a:rPr>
                          </m:ctrlPr>
                        </m:dPr>
                        <m:e>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1</m:t>
                              </m:r>
                            </m:num>
                            <m:den>
                              <m:r>
                                <a:rPr lang="en-US" sz="2400" b="0" i="1" smtClean="0">
                                  <a:solidFill>
                                    <a:prstClr val="black"/>
                                  </a:solidFill>
                                  <a:latin typeface="Cambria Math" panose="02040503050406030204" pitchFamily="18" charset="0"/>
                                  <a:cs typeface="Times New Roman" panose="02020603050405020304" pitchFamily="18" charset="0"/>
                                </a:rPr>
                                <m:t>3</m:t>
                              </m:r>
                            </m:den>
                          </m:f>
                        </m:e>
                      </m:d>
                      <m:r>
                        <a:rPr lang="en-US" sz="2400" b="0" i="1" smtClean="0">
                          <a:solidFill>
                            <a:prstClr val="black"/>
                          </a:solidFill>
                          <a:latin typeface="Cambria Math" panose="02040503050406030204" pitchFamily="18" charset="0"/>
                          <a:cs typeface="Times New Roman" panose="02020603050405020304" pitchFamily="18" charset="0"/>
                        </a:rPr>
                        <m:t>≈0.37</m:t>
                      </m:r>
                    </m:oMath>
                  </m:oMathPara>
                </a14:m>
                <a:endParaRPr lang="en-US" sz="2400" b="0"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3" name="object 3"/>
              <p:cNvSpPr txBox="1">
                <a:spLocks noRot="1" noChangeAspect="1" noMove="1" noResize="1" noEditPoints="1" noAdjustHandles="1" noChangeArrowheads="1" noChangeShapeType="1" noTextEdit="1"/>
              </p:cNvSpPr>
              <p:nvPr/>
            </p:nvSpPr>
            <p:spPr>
              <a:xfrm>
                <a:off x="533400" y="905001"/>
                <a:ext cx="10286999" cy="2890342"/>
              </a:xfrm>
              <a:prstGeom prst="rect">
                <a:avLst/>
              </a:prstGeom>
              <a:blipFill>
                <a:blip r:embed="rId2"/>
                <a:stretch>
                  <a:fillRect l="-1600" t="-3158"/>
                </a:stretch>
              </a:blipFill>
            </p:spPr>
            <p:txBody>
              <a:bodyPr/>
              <a:lstStyle/>
              <a:p>
                <a:r>
                  <a:rPr lang="en-US">
                    <a:noFill/>
                  </a:rPr>
                  <a:t> </a:t>
                </a:r>
              </a:p>
            </p:txBody>
          </p:sp>
        </mc:Fallback>
      </mc:AlternateContent>
    </p:spTree>
    <p:extLst>
      <p:ext uri="{BB962C8B-B14F-4D97-AF65-F5344CB8AC3E}">
        <p14:creationId xmlns:p14="http://schemas.microsoft.com/office/powerpoint/2010/main" val="3070482478"/>
      </p:ext>
    </p:extLst>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Why are Normal Distributions “Normal”?</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What is so important about the normal distribution?</a:t>
            </a:r>
          </a:p>
          <a:p>
            <a:pPr marL="0" indent="0">
              <a:buNone/>
            </a:pPr>
            <a:r>
              <a:rPr lang="en-US" sz="2200" b="1" u="sng" dirty="0">
                <a:solidFill>
                  <a:schemeClr val="accent5">
                    <a:lumMod val="75000"/>
                  </a:schemeClr>
                </a:solidFill>
              </a:rPr>
              <a:t>The Central Limit Theorem. </a:t>
            </a:r>
            <a:r>
              <a:rPr lang="en-US" sz="2200" dirty="0"/>
              <a:t> </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p:pic>
        <p:nvPicPr>
          <p:cNvPr id="8194" name="Picture 2" descr="Statement of the central limit theorem">
            <a:extLst>
              <a:ext uri="{FF2B5EF4-FFF2-40B4-BE49-F238E27FC236}">
                <a16:creationId xmlns:a16="http://schemas.microsoft.com/office/drawing/2014/main" id="{2D49285E-6126-2225-D458-F9769070BB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905000"/>
            <a:ext cx="9220200" cy="2856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4223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Why are Normal Distributions “Normal”?</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fontScale="92500" lnSpcReduction="20000"/>
          </a:bodyPr>
          <a:lstStyle/>
          <a:p>
            <a:pPr marL="0" indent="0">
              <a:buNone/>
            </a:pPr>
            <a:r>
              <a:rPr lang="en-US" sz="2200" dirty="0"/>
              <a:t>What is so important about the normal distribution?</a:t>
            </a:r>
          </a:p>
          <a:p>
            <a:pPr marL="0" indent="0">
              <a:buNone/>
            </a:pPr>
            <a:r>
              <a:rPr lang="en-US" sz="2200" b="1" u="sng" dirty="0">
                <a:solidFill>
                  <a:schemeClr val="accent5">
                    <a:lumMod val="75000"/>
                  </a:schemeClr>
                </a:solidFill>
              </a:rPr>
              <a:t>The Central Limit Theorem. </a:t>
            </a:r>
            <a:r>
              <a:rPr lang="en-US" sz="2200" dirty="0"/>
              <a:t> </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r>
              <a:rPr lang="en-US" sz="2200" dirty="0"/>
              <a:t>Essentially, </a:t>
            </a:r>
            <a:r>
              <a:rPr lang="en-US" sz="2200" b="1" dirty="0"/>
              <a:t>for any distribution, </a:t>
            </a:r>
            <a:r>
              <a:rPr lang="en-US" sz="2200" dirty="0"/>
              <a:t>if you sample from it enough times, the distribution of the means of your sample will become standard normal! </a:t>
            </a:r>
            <a:endParaRPr lang="en-US" sz="2200" b="1" u="sng" dirty="0"/>
          </a:p>
          <a:p>
            <a:pPr marL="0" indent="0">
              <a:buNone/>
            </a:pPr>
            <a:r>
              <a:rPr lang="en-US" sz="2200" b="1" u="sng" dirty="0">
                <a:solidFill>
                  <a:schemeClr val="accent3">
                    <a:lumMod val="60000"/>
                    <a:lumOff val="40000"/>
                  </a:schemeClr>
                </a:solidFill>
              </a:rPr>
              <a:t>This makes almost all of our statistical tests work</a:t>
            </a:r>
            <a:r>
              <a:rPr lang="en-US" sz="2200" dirty="0"/>
              <a:t> (because we care a lot about means)</a:t>
            </a:r>
          </a:p>
        </p:txBody>
      </p:sp>
      <p:pic>
        <p:nvPicPr>
          <p:cNvPr id="8194" name="Picture 2" descr="Statement of the central limit theorem">
            <a:extLst>
              <a:ext uri="{FF2B5EF4-FFF2-40B4-BE49-F238E27FC236}">
                <a16:creationId xmlns:a16="http://schemas.microsoft.com/office/drawing/2014/main" id="{2D49285E-6126-2225-D458-F9769070BB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905000"/>
            <a:ext cx="9220200" cy="2856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07478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a:extLst>
              <a:ext uri="{FF2B5EF4-FFF2-40B4-BE49-F238E27FC236}">
                <a16:creationId xmlns:a16="http://schemas.microsoft.com/office/drawing/2014/main" id="{884AFC2D-CB59-090B-B606-B326184C78DF}"/>
              </a:ext>
            </a:extLst>
          </p:cNvPr>
          <p:cNvSpPr/>
          <p:nvPr/>
        </p:nvSpPr>
        <p:spPr>
          <a:xfrm>
            <a:off x="914400" y="2032816"/>
            <a:ext cx="6832813" cy="4427284"/>
          </a:xfrm>
          <a:prstGeom prst="rect">
            <a:avLst/>
          </a:prstGeom>
          <a:blipFill>
            <a:blip r:embed="rId3" cstate="print"/>
            <a:stretch>
              <a:fillRect/>
            </a:stretch>
          </a:blipFill>
        </p:spPr>
        <p:txBody>
          <a:bodyPr wrap="square" lIns="0" tIns="0" rIns="0" bIns="0" rtlCol="0"/>
          <a:lstStyle/>
          <a:p>
            <a:pPr defTabSz="1812066"/>
            <a:endParaRPr sz="3567">
              <a:solidFill>
                <a:prstClr val="black"/>
              </a:solidFill>
              <a:latin typeface="Calibri"/>
            </a:endParaRPr>
          </a:p>
        </p:txBody>
      </p:sp>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Another Handy Trick: Lognormal Distributions </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A variable </a:t>
                </a:r>
                <a14:m>
                  <m:oMath xmlns:m="http://schemas.openxmlformats.org/officeDocument/2006/math">
                    <m:r>
                      <a:rPr lang="en-US" sz="2200" b="0" i="1" smtClean="0">
                        <a:latin typeface="Cambria Math" panose="02040503050406030204" pitchFamily="18" charset="0"/>
                      </a:rPr>
                      <m:t>𝑋</m:t>
                    </m:r>
                  </m:oMath>
                </a14:m>
                <a:r>
                  <a:rPr lang="en-US" sz="2200" dirty="0"/>
                  <a:t> whose </a:t>
                </a:r>
                <a:r>
                  <a:rPr lang="en-US" sz="2200" b="1" dirty="0"/>
                  <a:t>logarithm </a:t>
                </a:r>
                <a14:m>
                  <m:oMath xmlns:m="http://schemas.openxmlformats.org/officeDocument/2006/math">
                    <m:r>
                      <a:rPr lang="en-US" sz="2200" b="1" i="1" smtClean="0">
                        <a:latin typeface="Cambria Math" panose="02040503050406030204" pitchFamily="18" charset="0"/>
                      </a:rPr>
                      <m:t>𝒀</m:t>
                    </m:r>
                  </m:oMath>
                </a14:m>
                <a:r>
                  <a:rPr lang="en-US" sz="2200" dirty="0"/>
                  <a:t>, is normal is called </a:t>
                </a:r>
                <a:r>
                  <a:rPr lang="en-US" sz="2200" b="1" dirty="0"/>
                  <a:t>lognormal: </a:t>
                </a:r>
              </a:p>
              <a:p>
                <a:pPr marL="0" indent="0" algn="ctr">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𝑌</m:t>
                      </m:r>
                      <m:r>
                        <a:rPr lang="en-US" sz="2200" b="0" i="1" smtClean="0">
                          <a:latin typeface="Cambria Math" panose="02040503050406030204" pitchFamily="18" charset="0"/>
                        </a:rPr>
                        <m:t>=</m:t>
                      </m:r>
                      <m:func>
                        <m:funcPr>
                          <m:ctrlPr>
                            <a:rPr lang="en-US" sz="2200" b="0" i="1" smtClean="0">
                              <a:latin typeface="Cambria Math" panose="02040503050406030204" pitchFamily="18" charset="0"/>
                            </a:rPr>
                          </m:ctrlPr>
                        </m:funcPr>
                        <m:fName>
                          <m:r>
                            <m:rPr>
                              <m:sty m:val="p"/>
                            </m:rPr>
                            <a:rPr lang="en-US" sz="2200" b="0" i="0" smtClean="0">
                              <a:latin typeface="Cambria Math" panose="02040503050406030204" pitchFamily="18" charset="0"/>
                            </a:rPr>
                            <m:t>ln</m:t>
                          </m:r>
                        </m:fName>
                        <m:e>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𝑋</m:t>
                              </m:r>
                            </m:e>
                          </m:d>
                        </m:e>
                      </m:func>
                      <m:r>
                        <a:rPr lang="en-US" sz="2200" b="0" i="1" smtClean="0">
                          <a:latin typeface="Cambria Math" panose="02040503050406030204" pitchFamily="18" charset="0"/>
                        </a:rPr>
                        <m:t>𝑎𝑛𝑑</m:t>
                      </m:r>
                      <m:r>
                        <a:rPr lang="en-US" sz="2200" b="0" i="1" smtClean="0">
                          <a:latin typeface="Cambria Math" panose="02040503050406030204" pitchFamily="18" charset="0"/>
                        </a:rPr>
                        <m:t> </m:t>
                      </m:r>
                      <m:r>
                        <a:rPr lang="en-US" sz="2200" b="0" i="1" smtClean="0">
                          <a:latin typeface="Cambria Math" panose="02040503050406030204" pitchFamily="18" charset="0"/>
                        </a:rPr>
                        <m:t>𝑌</m:t>
                      </m:r>
                      <m:r>
                        <a:rPr lang="en-US" sz="2200" b="0" i="1" smtClean="0">
                          <a:latin typeface="Cambria Math" panose="02040503050406030204" pitchFamily="18" charset="0"/>
                        </a:rPr>
                        <m:t>∼</m:t>
                      </m:r>
                      <m:r>
                        <a:rPr lang="en-US" sz="2200" b="0" i="1" smtClean="0">
                          <a:latin typeface="Cambria Math" panose="02040503050406030204" pitchFamily="18" charset="0"/>
                        </a:rPr>
                        <m:t>𝑁</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r>
                        <a:rPr lang="en-US" sz="2200" b="0" i="1" smtClean="0">
                          <a:latin typeface="Cambria Math" panose="02040503050406030204" pitchFamily="18" charset="0"/>
                        </a:rPr>
                        <m:t>⇒</m:t>
                      </m:r>
                      <m:r>
                        <a:rPr lang="en-US" sz="2200" b="0" i="1" smtClean="0">
                          <a:latin typeface="Cambria Math" panose="02040503050406030204" pitchFamily="18" charset="0"/>
                        </a:rPr>
                        <m:t>𝑋</m:t>
                      </m:r>
                      <m:r>
                        <a:rPr lang="en-US" sz="2200" b="0" i="1" smtClean="0">
                          <a:latin typeface="Cambria Math" panose="02040503050406030204" pitchFamily="18" charset="0"/>
                        </a:rPr>
                        <m:t>∼</m:t>
                      </m:r>
                      <m:r>
                        <m:rPr>
                          <m:sty m:val="p"/>
                        </m:rPr>
                        <a:rPr lang="en-US" sz="2200" b="0" i="0" smtClean="0">
                          <a:latin typeface="Cambria Math" panose="02040503050406030204" pitchFamily="18" charset="0"/>
                        </a:rPr>
                        <m:t>LN</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oMath>
                  </m:oMathPara>
                </a14:m>
                <a:endParaRPr lang="en-US" sz="2200" b="0" dirty="0"/>
              </a:p>
              <a:p>
                <a:pPr marL="0" indent="0" algn="ctr">
                  <a:buNone/>
                </a:pPr>
                <a:endParaRPr lang="en-US" sz="2200" dirty="0"/>
              </a:p>
              <a:p>
                <a:pPr marL="0" indent="0" algn="ctr">
                  <a:buNone/>
                </a:pPr>
                <a:endParaRPr lang="en-US" sz="2200" dirty="0"/>
              </a:p>
              <a:p>
                <a:pPr marL="0" indent="0" algn="ctr">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4"/>
                <a:stretch>
                  <a:fillRect l="-871" t="-1051"/>
                </a:stretch>
              </a:blipFill>
            </p:spPr>
            <p:txBody>
              <a:bodyPr/>
              <a:lstStyle/>
              <a:p>
                <a:r>
                  <a:rPr lang="en-US">
                    <a:noFill/>
                  </a:rPr>
                  <a:t> </a:t>
                </a:r>
              </a:p>
            </p:txBody>
          </p:sp>
        </mc:Fallback>
      </mc:AlternateContent>
      <p:pic>
        <p:nvPicPr>
          <p:cNvPr id="9218" name="Picture 2" descr="Log-normal Distribution - A simple explanation | by Maja Pavlovic | Towards  Data Science">
            <a:extLst>
              <a:ext uri="{FF2B5EF4-FFF2-40B4-BE49-F238E27FC236}">
                <a16:creationId xmlns:a16="http://schemas.microsoft.com/office/drawing/2014/main" id="{C8EEB1C3-6C0D-651E-9DE0-0104449118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28416" y="2056709"/>
            <a:ext cx="3962400" cy="1009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15781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Another Handy Trick: Lognormal Distributions </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A variable </a:t>
                </a:r>
                <a14:m>
                  <m:oMath xmlns:m="http://schemas.openxmlformats.org/officeDocument/2006/math">
                    <m:r>
                      <a:rPr lang="en-US" sz="2200" b="0" i="1" smtClean="0">
                        <a:latin typeface="Cambria Math" panose="02040503050406030204" pitchFamily="18" charset="0"/>
                      </a:rPr>
                      <m:t>𝑋</m:t>
                    </m:r>
                  </m:oMath>
                </a14:m>
                <a:r>
                  <a:rPr lang="en-US" sz="2200" dirty="0"/>
                  <a:t> whose </a:t>
                </a:r>
                <a:r>
                  <a:rPr lang="en-US" sz="2200" b="1" dirty="0"/>
                  <a:t>logarithm </a:t>
                </a:r>
                <a14:m>
                  <m:oMath xmlns:m="http://schemas.openxmlformats.org/officeDocument/2006/math">
                    <m:r>
                      <a:rPr lang="en-US" sz="2200" b="1" i="1" smtClean="0">
                        <a:latin typeface="Cambria Math" panose="02040503050406030204" pitchFamily="18" charset="0"/>
                      </a:rPr>
                      <m:t>𝒀</m:t>
                    </m:r>
                  </m:oMath>
                </a14:m>
                <a:r>
                  <a:rPr lang="en-US" sz="2200" dirty="0"/>
                  <a:t>, is normal is called </a:t>
                </a:r>
                <a:r>
                  <a:rPr lang="en-US" sz="2200" b="1" dirty="0"/>
                  <a:t>lognormal: </a:t>
                </a:r>
              </a:p>
              <a:p>
                <a:pPr marL="0" indent="0" algn="ctr">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𝑌</m:t>
                      </m:r>
                      <m:r>
                        <a:rPr lang="en-US" sz="2200" b="0" i="1" smtClean="0">
                          <a:latin typeface="Cambria Math" panose="02040503050406030204" pitchFamily="18" charset="0"/>
                        </a:rPr>
                        <m:t>=</m:t>
                      </m:r>
                      <m:func>
                        <m:funcPr>
                          <m:ctrlPr>
                            <a:rPr lang="en-US" sz="2200" b="0" i="1" smtClean="0">
                              <a:latin typeface="Cambria Math" panose="02040503050406030204" pitchFamily="18" charset="0"/>
                            </a:rPr>
                          </m:ctrlPr>
                        </m:funcPr>
                        <m:fName>
                          <m:r>
                            <m:rPr>
                              <m:sty m:val="p"/>
                            </m:rPr>
                            <a:rPr lang="en-US" sz="2200" b="0" i="0" smtClean="0">
                              <a:latin typeface="Cambria Math" panose="02040503050406030204" pitchFamily="18" charset="0"/>
                            </a:rPr>
                            <m:t>ln</m:t>
                          </m:r>
                        </m:fName>
                        <m:e>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𝑋</m:t>
                              </m:r>
                            </m:e>
                          </m:d>
                        </m:e>
                      </m:func>
                      <m:r>
                        <a:rPr lang="en-US" sz="2200" b="0" i="1" smtClean="0">
                          <a:latin typeface="Cambria Math" panose="02040503050406030204" pitchFamily="18" charset="0"/>
                        </a:rPr>
                        <m:t>𝑎𝑛𝑑</m:t>
                      </m:r>
                      <m:r>
                        <a:rPr lang="en-US" sz="2200" b="0" i="1" smtClean="0">
                          <a:latin typeface="Cambria Math" panose="02040503050406030204" pitchFamily="18" charset="0"/>
                        </a:rPr>
                        <m:t> </m:t>
                      </m:r>
                      <m:r>
                        <a:rPr lang="en-US" sz="2200" b="0" i="1" smtClean="0">
                          <a:latin typeface="Cambria Math" panose="02040503050406030204" pitchFamily="18" charset="0"/>
                        </a:rPr>
                        <m:t>𝑌</m:t>
                      </m:r>
                      <m:r>
                        <a:rPr lang="en-US" sz="2200" b="0" i="1" smtClean="0">
                          <a:latin typeface="Cambria Math" panose="02040503050406030204" pitchFamily="18" charset="0"/>
                        </a:rPr>
                        <m:t>∼</m:t>
                      </m:r>
                      <m:r>
                        <a:rPr lang="en-US" sz="2200" b="0" i="1" smtClean="0">
                          <a:latin typeface="Cambria Math" panose="02040503050406030204" pitchFamily="18" charset="0"/>
                        </a:rPr>
                        <m:t>𝑁</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r>
                        <a:rPr lang="en-US" sz="2200" b="0" i="1" smtClean="0">
                          <a:latin typeface="Cambria Math" panose="02040503050406030204" pitchFamily="18" charset="0"/>
                        </a:rPr>
                        <m:t>⇒</m:t>
                      </m:r>
                      <m:r>
                        <a:rPr lang="en-US" sz="2200" b="0" i="1" smtClean="0">
                          <a:latin typeface="Cambria Math" panose="02040503050406030204" pitchFamily="18" charset="0"/>
                        </a:rPr>
                        <m:t>𝑋</m:t>
                      </m:r>
                      <m:r>
                        <a:rPr lang="en-US" sz="2200" b="0" i="1" smtClean="0">
                          <a:latin typeface="Cambria Math" panose="02040503050406030204" pitchFamily="18" charset="0"/>
                        </a:rPr>
                        <m:t>∼</m:t>
                      </m:r>
                      <m:r>
                        <m:rPr>
                          <m:sty m:val="p"/>
                        </m:rPr>
                        <a:rPr lang="en-US" sz="2200" b="0" i="0" smtClean="0">
                          <a:latin typeface="Cambria Math" panose="02040503050406030204" pitchFamily="18" charset="0"/>
                        </a:rPr>
                        <m:t>LN</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oMath>
                  </m:oMathPara>
                </a14:m>
                <a:endParaRPr lang="en-US" sz="2200" b="0" dirty="0"/>
              </a:p>
              <a:p>
                <a:pPr marL="0" indent="0" algn="ctr">
                  <a:buNone/>
                </a:pPr>
                <a:endParaRPr lang="en-US" sz="2200" dirty="0"/>
              </a:p>
              <a:p>
                <a:pPr marL="0" indent="0" algn="ctr">
                  <a:buNone/>
                </a:pPr>
                <a:endParaRPr lang="en-US" sz="2200" dirty="0"/>
              </a:p>
              <a:p>
                <a:pPr marL="0" indent="0" algn="ctr">
                  <a:buNone/>
                </a:pPr>
                <a:endParaRPr lang="en-US" sz="2200" dirty="0"/>
              </a:p>
              <a:p>
                <a:pPr marL="0" indent="0">
                  <a:buNone/>
                </a:pPr>
                <a:r>
                  <a:rPr lang="en-US" sz="2200" dirty="0"/>
                  <a:t>Lognormal distributions have some handy moments: </a:t>
                </a:r>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pic>
        <p:nvPicPr>
          <p:cNvPr id="9218" name="Picture 2" descr="Log-normal Distribution - A simple explanation | by Maja Pavlovic | Towards  Data Science">
            <a:extLst>
              <a:ext uri="{FF2B5EF4-FFF2-40B4-BE49-F238E27FC236}">
                <a16:creationId xmlns:a16="http://schemas.microsoft.com/office/drawing/2014/main" id="{C8EEB1C3-6C0D-651E-9DE0-0104449118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28416" y="2056709"/>
            <a:ext cx="3962400" cy="100965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Log-normal Distribution | Real Statistics Using Excel">
            <a:extLst>
              <a:ext uri="{FF2B5EF4-FFF2-40B4-BE49-F238E27FC236}">
                <a16:creationId xmlns:a16="http://schemas.microsoft.com/office/drawing/2014/main" id="{DD14C53D-F6DF-D2E5-C65C-DFEDA90750B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31094"/>
          <a:stretch/>
        </p:blipFill>
        <p:spPr bwMode="auto">
          <a:xfrm>
            <a:off x="1905000" y="3850140"/>
            <a:ext cx="6745132" cy="26704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45229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What is a Lognormal Distribution Capturing?</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200" dirty="0"/>
              <a:t>Lognormal distributions capture </a:t>
            </a:r>
            <a:r>
              <a:rPr lang="en-US" sz="2200" b="1" dirty="0"/>
              <a:t>multiplicative </a:t>
            </a:r>
            <a:r>
              <a:rPr lang="en-US" sz="2200" dirty="0"/>
              <a:t>effects rather than </a:t>
            </a:r>
            <a:r>
              <a:rPr lang="en-US" sz="2200" b="1" dirty="0"/>
              <a:t>additive</a:t>
            </a:r>
          </a:p>
          <a:p>
            <a:r>
              <a:rPr lang="en-US" sz="2200" dirty="0"/>
              <a:t>E.g., changes in household health may lead to </a:t>
            </a:r>
            <a:r>
              <a:rPr lang="en-US" sz="2200" i="1" dirty="0"/>
              <a:t>percent changes </a:t>
            </a:r>
            <a:r>
              <a:rPr lang="en-US" sz="2200" dirty="0"/>
              <a:t>in consumption (equally likely to double or cut in half) rather than </a:t>
            </a:r>
            <a:r>
              <a:rPr lang="en-US" sz="2200" i="1" dirty="0"/>
              <a:t>level changes </a:t>
            </a:r>
            <a:r>
              <a:rPr lang="en-US" sz="2200" dirty="0"/>
              <a:t>(e.g., +/- $1,000)</a:t>
            </a:r>
          </a:p>
          <a:p>
            <a:r>
              <a:rPr lang="en-US" sz="2200" dirty="0"/>
              <a:t>This isn’t symmetrical in levels! But it is symmetric in </a:t>
            </a:r>
            <a:r>
              <a:rPr lang="en-US" sz="2200" b="1" dirty="0"/>
              <a:t>log space</a:t>
            </a:r>
            <a:endParaRPr lang="en-US" sz="2200" dirty="0"/>
          </a:p>
        </p:txBody>
      </p:sp>
    </p:spTree>
    <p:extLst>
      <p:ext uri="{BB962C8B-B14F-4D97-AF65-F5344CB8AC3E}">
        <p14:creationId xmlns:p14="http://schemas.microsoft.com/office/powerpoint/2010/main" val="39230951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Confidence Intervals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30033909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creen Recording 4">
            <a:hlinkClick r:id="" action="ppaction://media"/>
            <a:extLst>
              <a:ext uri="{FF2B5EF4-FFF2-40B4-BE49-F238E27FC236}">
                <a16:creationId xmlns:a16="http://schemas.microsoft.com/office/drawing/2014/main" id="{6C589A13-5550-3542-ABE7-DB6B52BD705E}"/>
              </a:ext>
            </a:extLst>
          </p:cNvPr>
          <p:cNvPicPr>
            <a:picLocks noGrp="1" noChangeAspect="1"/>
          </p:cNvPicPr>
          <p:nvPr>
            <p:ph idx="1"/>
            <a:videoFile r:link="rId1"/>
            <p:extLst>
              <p:ext uri="{DAA4B4D4-6D71-4841-9C94-3DE7FCFB9230}">
                <p14:media xmlns:p14="http://schemas.microsoft.com/office/powerpoint/2010/main" r:embed="rId2">
                  <p14:trim end="19236.7256"/>
                </p14:media>
              </p:ext>
            </p:extLst>
          </p:nvPr>
        </p:nvPicPr>
        <p:blipFill>
          <a:blip r:embed="rId5"/>
          <a:stretch>
            <a:fillRect/>
          </a:stretch>
        </p:blipFill>
        <p:spPr>
          <a:xfrm>
            <a:off x="152400" y="1051369"/>
            <a:ext cx="10864971" cy="4358832"/>
          </a:xfrm>
        </p:spPr>
      </p:pic>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Populations and Samples</a:t>
            </a:r>
            <a:endParaRPr lang="en-US" dirty="0">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But different samples will give us different values for our </a:t>
            </a:r>
            <a:r>
              <a:rPr lang="en-US" sz="2400" u="sng" dirty="0">
                <a:cs typeface="Times New Roman" panose="02020603050405020304" pitchFamily="18" charset="0"/>
              </a:rPr>
              <a:t>statistics</a:t>
            </a:r>
            <a:r>
              <a:rPr lang="en-US" sz="2400" dirty="0">
                <a:cs typeface="Times New Roman" panose="02020603050405020304" pitchFamily="18" charset="0"/>
              </a:rPr>
              <a:t> </a:t>
            </a:r>
          </a:p>
          <a:p>
            <a:pPr marL="274320" lvl="1" indent="0">
              <a:buNone/>
            </a:pPr>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We need to accommodate this </a:t>
            </a:r>
            <a:r>
              <a:rPr lang="en-US" sz="2400" b="1" dirty="0">
                <a:cs typeface="Times New Roman" panose="02020603050405020304" pitchFamily="18" charset="0"/>
              </a:rPr>
              <a:t>uncertainty </a:t>
            </a:r>
            <a:r>
              <a:rPr lang="en-US" sz="2400" dirty="0">
                <a:cs typeface="Times New Roman" panose="02020603050405020304" pitchFamily="18" charset="0"/>
              </a:rPr>
              <a:t>in how we talk about statistics </a:t>
            </a:r>
          </a:p>
          <a:p>
            <a:pPr marL="274320" lvl="1" indent="0">
              <a:buNone/>
            </a:pPr>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Another viz: </a:t>
            </a:r>
            <a:r>
              <a:rPr lang="en-US" sz="2400" dirty="0">
                <a:cs typeface="Times New Roman" panose="02020603050405020304" pitchFamily="18" charset="0"/>
                <a:hlinkClick r:id="rId6"/>
              </a:rPr>
              <a:t>https://twitter.com/EpiEllie/status/1160395672706789376</a:t>
            </a:r>
            <a:r>
              <a:rPr lang="en-US" sz="2400" dirty="0">
                <a:cs typeface="Times New Roman" panose="02020603050405020304" pitchFamily="18" charset="0"/>
              </a:rPr>
              <a:t>. </a:t>
            </a:r>
          </a:p>
        </p:txBody>
      </p:sp>
    </p:spTree>
    <p:extLst>
      <p:ext uri="{BB962C8B-B14F-4D97-AF65-F5344CB8AC3E}">
        <p14:creationId xmlns:p14="http://schemas.microsoft.com/office/powerpoint/2010/main" val="1518350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2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Populations and Samples</a:t>
            </a:r>
            <a:endParaRPr lang="en-US" dirty="0">
              <a:latin typeface="Times New Roman" panose="02020603050405020304" pitchFamily="18" charset="0"/>
              <a:cs typeface="Times New Roman" panose="02020603050405020304" pitchFamily="18" charset="0"/>
            </a:endParaRPr>
          </a:p>
        </p:txBody>
      </p:sp>
      <p:pic>
        <p:nvPicPr>
          <p:cNvPr id="4" name="Picture 2" descr="Population vs. Sample | Definitions, Differences &amp; Examples">
            <a:extLst>
              <a:ext uri="{FF2B5EF4-FFF2-40B4-BE49-F238E27FC236}">
                <a16:creationId xmlns:a16="http://schemas.microsoft.com/office/drawing/2014/main" id="{60B2AC6F-693A-E2BE-2A9A-0FFFF5A3CD4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4800" y="1252537"/>
            <a:ext cx="5560402" cy="5072063"/>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What do we assume about a sample? </a:t>
            </a:r>
          </a:p>
          <a:p>
            <a:pPr lvl="1"/>
            <a:r>
              <a:rPr lang="en-US" sz="2400" b="1" dirty="0">
                <a:cs typeface="Times New Roman" panose="02020603050405020304" pitchFamily="18" charset="0"/>
              </a:rPr>
              <a:t>Random: </a:t>
            </a:r>
            <a:r>
              <a:rPr lang="en-US" sz="2400" dirty="0">
                <a:cs typeface="Times New Roman" panose="02020603050405020304" pitchFamily="18" charset="0"/>
              </a:rPr>
              <a:t>every subject has an equal likelihood of being in the population</a:t>
            </a:r>
          </a:p>
          <a:p>
            <a:pPr lvl="1"/>
            <a:endParaRPr lang="en-US" sz="2400" b="1" dirty="0">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457200" indent="-457200">
              <a:buFont typeface="+mj-lt"/>
              <a:buAutoNum type="arabicPeriod"/>
            </a:pPr>
            <a:r>
              <a:rPr lang="en-US" sz="2200" dirty="0"/>
              <a:t>What do we need to assume? </a:t>
            </a:r>
          </a:p>
          <a:p>
            <a:pPr marL="457200" indent="-457200">
              <a:buFont typeface="+mj-lt"/>
              <a:buAutoNum type="arabicPeriod"/>
            </a:pPr>
            <a:r>
              <a:rPr lang="en-US" sz="2200" dirty="0"/>
              <a:t>How do we do it? </a:t>
            </a:r>
          </a:p>
          <a:p>
            <a:pPr marL="457200" indent="-457200">
              <a:buFont typeface="+mj-lt"/>
              <a:buAutoNum type="arabicPeriod"/>
            </a:pPr>
            <a:r>
              <a:rPr lang="en-US" sz="2200" dirty="0"/>
              <a:t>What can’t a CI deal with? </a:t>
            </a:r>
          </a:p>
        </p:txBody>
      </p:sp>
    </p:spTree>
    <p:extLst>
      <p:ext uri="{BB962C8B-B14F-4D97-AF65-F5344CB8AC3E}">
        <p14:creationId xmlns:p14="http://schemas.microsoft.com/office/powerpoint/2010/main" val="13109678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What do we need to assume? </a:t>
                </a:r>
              </a:p>
              <a:p>
                <a:pPr marL="457200" indent="-457200">
                  <a:buFont typeface="+mj-lt"/>
                  <a:buAutoNum type="arabicPeriod"/>
                </a:pPr>
                <a:r>
                  <a:rPr lang="en-US" sz="2200" b="1" dirty="0"/>
                  <a:t>Random sample. </a:t>
                </a:r>
                <a:r>
                  <a:rPr lang="en-US" sz="2200" dirty="0"/>
                  <a:t>If there is </a:t>
                </a:r>
                <a:r>
                  <a:rPr lang="en-US" sz="2200" u="sng" dirty="0"/>
                  <a:t>sample selection</a:t>
                </a:r>
                <a:r>
                  <a:rPr lang="en-US" sz="2200" dirty="0"/>
                  <a:t>, our estimates of </a:t>
                </a:r>
                <a14:m>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oMath>
                </a14:m>
                <a:r>
                  <a:rPr lang="en-US" sz="2200" dirty="0"/>
                  <a:t> will be </a:t>
                </a:r>
                <a:r>
                  <a:rPr lang="en-US" sz="2200" u="sng" dirty="0"/>
                  <a:t>biased </a:t>
                </a:r>
                <a:r>
                  <a:rPr lang="en-US" sz="2200" dirty="0"/>
                  <a:t>away from the true underlying value (incorrect coverage of CIs)</a:t>
                </a:r>
              </a:p>
              <a:p>
                <a:pPr marL="457200" indent="-457200">
                  <a:buFont typeface="+mj-lt"/>
                  <a:buAutoNum type="arabicPeriod"/>
                </a:pPr>
                <a:r>
                  <a:rPr lang="en-US" sz="2200" b="1" dirty="0"/>
                  <a:t>Independent observations. </a:t>
                </a:r>
                <a:r>
                  <a:rPr lang="en-US" sz="2200" dirty="0"/>
                  <a:t>Related to (1). Can’t have person X sampled if and only if Y is not, etc.  </a:t>
                </a:r>
              </a:p>
              <a:p>
                <a:pPr marL="457200" indent="-457200">
                  <a:buFont typeface="+mj-lt"/>
                  <a:buAutoNum type="arabicPeriod"/>
                </a:pPr>
                <a:r>
                  <a:rPr lang="en-US" sz="2200" b="1" dirty="0"/>
                  <a:t>Accurate data. </a:t>
                </a:r>
                <a:r>
                  <a:rPr lang="en-US" sz="2200" dirty="0"/>
                  <a:t>Always an issue in stats! Worth mentioning here again.  </a:t>
                </a:r>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spTree>
    <p:extLst>
      <p:ext uri="{BB962C8B-B14F-4D97-AF65-F5344CB8AC3E}">
        <p14:creationId xmlns:p14="http://schemas.microsoft.com/office/powerpoint/2010/main" val="6142448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𝑀𝐸</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88E54DFC-A721-40F7-545D-E70083EB9453}"/>
              </a:ext>
            </a:extLst>
          </p:cNvPr>
          <p:cNvPicPr>
            <a:picLocks noChangeAspect="1"/>
          </p:cNvPicPr>
          <p:nvPr/>
        </p:nvPicPr>
        <p:blipFill>
          <a:blip r:embed="rId4"/>
          <a:stretch>
            <a:fillRect/>
          </a:stretch>
        </p:blipFill>
        <p:spPr>
          <a:xfrm>
            <a:off x="2057400" y="2057400"/>
            <a:ext cx="6972658" cy="2006703"/>
          </a:xfrm>
          <a:prstGeom prst="rect">
            <a:avLst/>
          </a:prstGeom>
        </p:spPr>
      </p:pic>
    </p:spTree>
    <p:extLst>
      <p:ext uri="{BB962C8B-B14F-4D97-AF65-F5344CB8AC3E}">
        <p14:creationId xmlns:p14="http://schemas.microsoft.com/office/powerpoint/2010/main" val="23083331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𝑀𝐸</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cxnSp>
        <p:nvCxnSpPr>
          <p:cNvPr id="5" name="Straight Arrow Connector 4">
            <a:extLst>
              <a:ext uri="{FF2B5EF4-FFF2-40B4-BE49-F238E27FC236}">
                <a16:creationId xmlns:a16="http://schemas.microsoft.com/office/drawing/2014/main" id="{7AD267BD-E30E-CB21-EACD-04443758BFAE}"/>
              </a:ext>
            </a:extLst>
          </p:cNvPr>
          <p:cNvCxnSpPr>
            <a:cxnSpLocks/>
          </p:cNvCxnSpPr>
          <p:nvPr/>
        </p:nvCxnSpPr>
        <p:spPr>
          <a:xfrm flipV="1">
            <a:off x="2819400" y="1676400"/>
            <a:ext cx="914400" cy="8382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4EA7911-0113-DF1D-FB87-7B2DCF0914C0}"/>
              </a:ext>
            </a:extLst>
          </p:cNvPr>
          <p:cNvSpPr txBox="1"/>
          <p:nvPr/>
        </p:nvSpPr>
        <p:spPr>
          <a:xfrm>
            <a:off x="1981200" y="2514600"/>
            <a:ext cx="1828800" cy="646331"/>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Point estimate (sample mean)</a:t>
            </a:r>
          </a:p>
        </p:txBody>
      </p:sp>
    </p:spTree>
    <p:extLst>
      <p:ext uri="{BB962C8B-B14F-4D97-AF65-F5344CB8AC3E}">
        <p14:creationId xmlns:p14="http://schemas.microsoft.com/office/powerpoint/2010/main" val="24701636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cxnSp>
        <p:nvCxnSpPr>
          <p:cNvPr id="5" name="Straight Arrow Connector 4">
            <a:extLst>
              <a:ext uri="{FF2B5EF4-FFF2-40B4-BE49-F238E27FC236}">
                <a16:creationId xmlns:a16="http://schemas.microsoft.com/office/drawing/2014/main" id="{7AD267BD-E30E-CB21-EACD-04443758BFAE}"/>
              </a:ext>
            </a:extLst>
          </p:cNvPr>
          <p:cNvCxnSpPr>
            <a:cxnSpLocks/>
          </p:cNvCxnSpPr>
          <p:nvPr/>
        </p:nvCxnSpPr>
        <p:spPr>
          <a:xfrm flipV="1">
            <a:off x="2819400" y="1676400"/>
            <a:ext cx="914400" cy="8382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4EA7911-0113-DF1D-FB87-7B2DCF0914C0}"/>
              </a:ext>
            </a:extLst>
          </p:cNvPr>
          <p:cNvSpPr txBox="1"/>
          <p:nvPr/>
        </p:nvSpPr>
        <p:spPr>
          <a:xfrm>
            <a:off x="1981200" y="2514600"/>
            <a:ext cx="1828800" cy="646331"/>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Point estimate (sample mean)</a:t>
            </a:r>
          </a:p>
        </p:txBody>
      </p:sp>
      <p:cxnSp>
        <p:nvCxnSpPr>
          <p:cNvPr id="3" name="Straight Arrow Connector 2">
            <a:extLst>
              <a:ext uri="{FF2B5EF4-FFF2-40B4-BE49-F238E27FC236}">
                <a16:creationId xmlns:a16="http://schemas.microsoft.com/office/drawing/2014/main" id="{51E61CA6-9875-7A74-7C44-E84712E645EE}"/>
              </a:ext>
            </a:extLst>
          </p:cNvPr>
          <p:cNvCxnSpPr>
            <a:cxnSpLocks/>
          </p:cNvCxnSpPr>
          <p:nvPr/>
        </p:nvCxnSpPr>
        <p:spPr>
          <a:xfrm flipH="1" flipV="1">
            <a:off x="5309616" y="1676400"/>
            <a:ext cx="1853184" cy="6858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C7B06FF-E445-B647-D9FD-2C993414E0BE}"/>
              </a:ext>
            </a:extLst>
          </p:cNvPr>
          <p:cNvSpPr txBox="1"/>
          <p:nvPr/>
        </p:nvSpPr>
        <p:spPr>
          <a:xfrm>
            <a:off x="6400800" y="2505670"/>
            <a:ext cx="1828800" cy="923330"/>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Standard Error (depends on point estimate)</a:t>
            </a:r>
          </a:p>
        </p:txBody>
      </p:sp>
    </p:spTree>
    <p:extLst>
      <p:ext uri="{BB962C8B-B14F-4D97-AF65-F5344CB8AC3E}">
        <p14:creationId xmlns:p14="http://schemas.microsoft.com/office/powerpoint/2010/main" val="27628397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cxnSp>
        <p:nvCxnSpPr>
          <p:cNvPr id="5" name="Straight Arrow Connector 4">
            <a:extLst>
              <a:ext uri="{FF2B5EF4-FFF2-40B4-BE49-F238E27FC236}">
                <a16:creationId xmlns:a16="http://schemas.microsoft.com/office/drawing/2014/main" id="{7AD267BD-E30E-CB21-EACD-04443758BFAE}"/>
              </a:ext>
            </a:extLst>
          </p:cNvPr>
          <p:cNvCxnSpPr>
            <a:cxnSpLocks/>
          </p:cNvCxnSpPr>
          <p:nvPr/>
        </p:nvCxnSpPr>
        <p:spPr>
          <a:xfrm flipV="1">
            <a:off x="2819400" y="1676400"/>
            <a:ext cx="914400" cy="8382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4EA7911-0113-DF1D-FB87-7B2DCF0914C0}"/>
              </a:ext>
            </a:extLst>
          </p:cNvPr>
          <p:cNvSpPr txBox="1"/>
          <p:nvPr/>
        </p:nvSpPr>
        <p:spPr>
          <a:xfrm>
            <a:off x="1981200" y="2514600"/>
            <a:ext cx="1828800" cy="646331"/>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Point estimate (sample mean)</a:t>
            </a:r>
          </a:p>
        </p:txBody>
      </p:sp>
      <p:cxnSp>
        <p:nvCxnSpPr>
          <p:cNvPr id="3" name="Straight Arrow Connector 2">
            <a:extLst>
              <a:ext uri="{FF2B5EF4-FFF2-40B4-BE49-F238E27FC236}">
                <a16:creationId xmlns:a16="http://schemas.microsoft.com/office/drawing/2014/main" id="{51E61CA6-9875-7A74-7C44-E84712E645EE}"/>
              </a:ext>
            </a:extLst>
          </p:cNvPr>
          <p:cNvCxnSpPr>
            <a:cxnSpLocks/>
          </p:cNvCxnSpPr>
          <p:nvPr/>
        </p:nvCxnSpPr>
        <p:spPr>
          <a:xfrm flipH="1" flipV="1">
            <a:off x="5309616" y="1676400"/>
            <a:ext cx="1853184" cy="6858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C7B06FF-E445-B647-D9FD-2C993414E0BE}"/>
              </a:ext>
            </a:extLst>
          </p:cNvPr>
          <p:cNvSpPr txBox="1"/>
          <p:nvPr/>
        </p:nvSpPr>
        <p:spPr>
          <a:xfrm>
            <a:off x="6400800" y="2505670"/>
            <a:ext cx="1828800" cy="923330"/>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Standard Error (depends on point estimate)</a:t>
            </a:r>
          </a:p>
        </p:txBody>
      </p:sp>
      <p:cxnSp>
        <p:nvCxnSpPr>
          <p:cNvPr id="6" name="Straight Arrow Connector 5">
            <a:extLst>
              <a:ext uri="{FF2B5EF4-FFF2-40B4-BE49-F238E27FC236}">
                <a16:creationId xmlns:a16="http://schemas.microsoft.com/office/drawing/2014/main" id="{B2F36EB6-1385-CD30-0951-6A825292A786}"/>
              </a:ext>
            </a:extLst>
          </p:cNvPr>
          <p:cNvCxnSpPr>
            <a:cxnSpLocks/>
          </p:cNvCxnSpPr>
          <p:nvPr/>
        </p:nvCxnSpPr>
        <p:spPr>
          <a:xfrm flipH="1" flipV="1">
            <a:off x="4572000" y="1725505"/>
            <a:ext cx="152400" cy="2236895"/>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0FEB200-3066-07EA-9037-B03490180698}"/>
              </a:ext>
            </a:extLst>
          </p:cNvPr>
          <p:cNvSpPr txBox="1"/>
          <p:nvPr/>
        </p:nvSpPr>
        <p:spPr>
          <a:xfrm>
            <a:off x="3505200" y="4034136"/>
            <a:ext cx="2438400" cy="1200329"/>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Multiplier for margin of error (depends on chosen level of confidence)</a:t>
            </a:r>
          </a:p>
        </p:txBody>
      </p:sp>
    </p:spTree>
    <p:extLst>
      <p:ext uri="{BB962C8B-B14F-4D97-AF65-F5344CB8AC3E}">
        <p14:creationId xmlns:p14="http://schemas.microsoft.com/office/powerpoint/2010/main" val="41893764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 for a Mean</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Suppose we estimate the average (systolic) blood pressure pressure of a sample (N=45) to be 115 with a standard deviation of 10. What is the 95% confidence interval? </a:t>
                </a:r>
              </a:p>
              <a:p>
                <a:pPr marL="0" indent="0">
                  <a:buNone/>
                </a:pPr>
                <a:r>
                  <a:rPr lang="en-US" sz="2200" dirty="0"/>
                  <a:t>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spTree>
    <p:extLst>
      <p:ext uri="{BB962C8B-B14F-4D97-AF65-F5344CB8AC3E}">
        <p14:creationId xmlns:p14="http://schemas.microsoft.com/office/powerpoint/2010/main" val="22795109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 for a Mean</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Suppose we estimate the average (systolic) blood pressure pressure of a sample (N=45) to be 115 with a standard deviation of 50. What is the 95% confidence interval? </a:t>
                </a:r>
              </a:p>
              <a:p>
                <a:pPr marL="0" indent="0">
                  <a:buNone/>
                </a:pPr>
                <a:r>
                  <a:rPr lang="en-US" sz="2200" dirty="0"/>
                  <a:t>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r>
                  <a:rPr lang="en-US" sz="2200" dirty="0"/>
                  <a:t>In this case: </a:t>
                </a:r>
              </a:p>
              <a:p>
                <a:pPr marL="0" indent="0">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𝐶𝐼</m:t>
                      </m:r>
                      <m:r>
                        <a:rPr lang="en-US" sz="2200" b="0" i="1" smtClean="0">
                          <a:latin typeface="Cambria Math" panose="02040503050406030204" pitchFamily="18" charset="0"/>
                        </a:rPr>
                        <m:t>=115±1.96∗</m:t>
                      </m:r>
                      <m:r>
                        <a:rPr lang="en-US" sz="2200" b="0" i="1" smtClean="0">
                          <a:latin typeface="Cambria Math" panose="02040503050406030204" pitchFamily="18" charset="0"/>
                        </a:rPr>
                        <m:t>𝑆𝐸</m:t>
                      </m:r>
                    </m:oMath>
                  </m:oMathPara>
                </a14:m>
                <a:endParaRPr lang="en-US" sz="2200" b="0" dirty="0"/>
              </a:p>
              <a:p>
                <a:pPr marL="0" indent="0">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𝐶𝐼</m:t>
                      </m:r>
                      <m:r>
                        <a:rPr lang="en-US" sz="2200" b="0" i="1" smtClean="0">
                          <a:latin typeface="Cambria Math" panose="02040503050406030204" pitchFamily="18" charset="0"/>
                        </a:rPr>
                        <m:t>=115±1.96∗</m:t>
                      </m:r>
                      <m:f>
                        <m:fPr>
                          <m:ctrlPr>
                            <a:rPr lang="en-US" sz="2200" b="0" i="1" smtClean="0">
                              <a:latin typeface="Cambria Math" panose="02040503050406030204" pitchFamily="18" charset="0"/>
                            </a:rPr>
                          </m:ctrlPr>
                        </m:fPr>
                        <m:num>
                          <m:r>
                            <a:rPr lang="en-US" sz="2200" b="0" i="1" smtClean="0">
                              <a:latin typeface="Cambria Math" panose="02040503050406030204" pitchFamily="18" charset="0"/>
                            </a:rPr>
                            <m:t>50</m:t>
                          </m:r>
                        </m:num>
                        <m:den>
                          <m:rad>
                            <m:radPr>
                              <m:degHide m:val="on"/>
                              <m:ctrlPr>
                                <a:rPr lang="en-US" sz="2200" b="0" i="1" smtClean="0">
                                  <a:latin typeface="Cambria Math" panose="02040503050406030204" pitchFamily="18" charset="0"/>
                                </a:rPr>
                              </m:ctrlPr>
                            </m:radPr>
                            <m:deg/>
                            <m:e>
                              <m:r>
                                <a:rPr lang="en-US" sz="2200" b="0" i="1" smtClean="0">
                                  <a:latin typeface="Cambria Math" panose="02040503050406030204" pitchFamily="18" charset="0"/>
                                </a:rPr>
                                <m:t>45</m:t>
                              </m:r>
                            </m:e>
                          </m:rad>
                        </m:den>
                      </m:f>
                    </m:oMath>
                  </m:oMathPara>
                </a14:m>
                <a:endParaRPr lang="en-US" sz="2200" dirty="0"/>
              </a:p>
              <a:p>
                <a:pPr marL="0" indent="0">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𝐶𝐼</m:t>
                      </m:r>
                      <m:r>
                        <a:rPr lang="en-US" sz="2200" b="0" i="1" smtClean="0">
                          <a:latin typeface="Cambria Math" panose="02040503050406030204" pitchFamily="18" charset="0"/>
                        </a:rPr>
                        <m:t>=115±14.608</m:t>
                      </m:r>
                      <m:r>
                        <a:rPr lang="en-US" sz="2200" b="1" i="1" smtClean="0">
                          <a:latin typeface="Cambria Math" panose="02040503050406030204" pitchFamily="18" charset="0"/>
                        </a:rPr>
                        <m:t>=[</m:t>
                      </m:r>
                      <m:r>
                        <a:rPr lang="en-US" sz="2200" b="1" i="1" smtClean="0">
                          <a:latin typeface="Cambria Math" panose="02040503050406030204" pitchFamily="18" charset="0"/>
                        </a:rPr>
                        <m:t>𝟏𝟎𝟎</m:t>
                      </m:r>
                      <m:r>
                        <a:rPr lang="en-US" sz="2200" b="1" i="1" smtClean="0">
                          <a:latin typeface="Cambria Math" panose="02040503050406030204" pitchFamily="18" charset="0"/>
                        </a:rPr>
                        <m:t>.</m:t>
                      </m:r>
                      <m:r>
                        <a:rPr lang="en-US" sz="2200" b="1" i="1" smtClean="0">
                          <a:latin typeface="Cambria Math" panose="02040503050406030204" pitchFamily="18" charset="0"/>
                        </a:rPr>
                        <m:t>𝟑𝟗𝟐</m:t>
                      </m:r>
                      <m:r>
                        <a:rPr lang="en-US" sz="2200" b="1" i="1" smtClean="0">
                          <a:latin typeface="Cambria Math" panose="02040503050406030204" pitchFamily="18" charset="0"/>
                        </a:rPr>
                        <m:t>,</m:t>
                      </m:r>
                      <m:r>
                        <a:rPr lang="en-US" sz="2200" b="1" i="1" smtClean="0">
                          <a:latin typeface="Cambria Math" panose="02040503050406030204" pitchFamily="18" charset="0"/>
                        </a:rPr>
                        <m:t>𝟏𝟐𝟗</m:t>
                      </m:r>
                      <m:r>
                        <a:rPr lang="en-US" sz="2200" b="1" i="1" smtClean="0">
                          <a:latin typeface="Cambria Math" panose="02040503050406030204" pitchFamily="18" charset="0"/>
                        </a:rPr>
                        <m:t>.</m:t>
                      </m:r>
                      <m:r>
                        <a:rPr lang="en-US" sz="2200" b="1" i="1" smtClean="0">
                          <a:latin typeface="Cambria Math" panose="02040503050406030204" pitchFamily="18" charset="0"/>
                        </a:rPr>
                        <m:t>𝟔𝟎𝟖</m:t>
                      </m:r>
                      <m:r>
                        <a:rPr lang="en-US" sz="2200" b="1" i="1" smtClean="0">
                          <a:latin typeface="Cambria Math" panose="02040503050406030204" pitchFamily="18" charset="0"/>
                        </a:rPr>
                        <m:t>]</m:t>
                      </m:r>
                    </m:oMath>
                  </m:oMathPara>
                </a14:m>
                <a:endParaRPr lang="en-US" sz="2200" b="1"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pic>
        <p:nvPicPr>
          <p:cNvPr id="3" name="Picture 2" descr="RStudio - RStudio">
            <a:extLst>
              <a:ext uri="{FF2B5EF4-FFF2-40B4-BE49-F238E27FC236}">
                <a16:creationId xmlns:a16="http://schemas.microsoft.com/office/drawing/2014/main" id="{EBECD180-E954-8A85-18E0-85E6CEE51F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14031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Interpreting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𝑀𝐸</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F39038ED-2336-DC44-869A-7ED121EFD1ED}"/>
              </a:ext>
            </a:extLst>
          </p:cNvPr>
          <p:cNvPicPr>
            <a:picLocks noChangeAspect="1"/>
          </p:cNvPicPr>
          <p:nvPr/>
        </p:nvPicPr>
        <p:blipFill>
          <a:blip r:embed="rId4"/>
          <a:stretch>
            <a:fillRect/>
          </a:stretch>
        </p:blipFill>
        <p:spPr>
          <a:xfrm>
            <a:off x="838200" y="1752599"/>
            <a:ext cx="7162800" cy="3160683"/>
          </a:xfrm>
          <a:prstGeom prst="rect">
            <a:avLst/>
          </a:prstGeom>
        </p:spPr>
      </p:pic>
    </p:spTree>
    <p:extLst>
      <p:ext uri="{BB962C8B-B14F-4D97-AF65-F5344CB8AC3E}">
        <p14:creationId xmlns:p14="http://schemas.microsoft.com/office/powerpoint/2010/main" val="13978249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210800" cy="5217905"/>
          </a:xfrm>
        </p:spPr>
        <p:txBody>
          <a:bodyPr>
            <a:normAutofit/>
          </a:bodyPr>
          <a:lstStyle/>
          <a:p>
            <a:pPr marL="0" indent="0">
              <a:buNone/>
            </a:pPr>
            <a:r>
              <a:rPr lang="en-US" sz="2400" dirty="0"/>
              <a:t>What can’t a CI deal with?</a:t>
            </a:r>
          </a:p>
          <a:p>
            <a:r>
              <a:rPr lang="en-US" sz="2400" dirty="0"/>
              <a:t> Violations of assumptions</a:t>
            </a:r>
          </a:p>
          <a:p>
            <a:r>
              <a:rPr lang="en-US" sz="2400" dirty="0"/>
              <a:t>Sample selection and measurement error are big</a:t>
            </a:r>
          </a:p>
          <a:p>
            <a:r>
              <a:rPr lang="en-US" sz="2400" dirty="0"/>
              <a:t>Other things can be dealt with (e.g., block/stratified sampling)</a:t>
            </a:r>
          </a:p>
          <a:p>
            <a:r>
              <a:rPr lang="en-US" sz="2400" dirty="0"/>
              <a:t>There are workarounds: bootstrapping, machine learning, conservative SEs</a:t>
            </a:r>
          </a:p>
          <a:p>
            <a:r>
              <a:rPr lang="en-US" sz="2400" dirty="0"/>
              <a:t>In general, your CIs are probably too narrow (but that’s okay – research is a joint process!)</a:t>
            </a:r>
          </a:p>
        </p:txBody>
      </p:sp>
    </p:spTree>
    <p:extLst>
      <p:ext uri="{BB962C8B-B14F-4D97-AF65-F5344CB8AC3E}">
        <p14:creationId xmlns:p14="http://schemas.microsoft.com/office/powerpoint/2010/main" val="514913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Populations and Samples</a:t>
            </a:r>
            <a:endParaRPr lang="en-US" dirty="0">
              <a:latin typeface="Times New Roman" panose="02020603050405020304" pitchFamily="18" charset="0"/>
              <a:cs typeface="Times New Roman" panose="02020603050405020304" pitchFamily="18" charset="0"/>
            </a:endParaRPr>
          </a:p>
        </p:txBody>
      </p:sp>
      <p:pic>
        <p:nvPicPr>
          <p:cNvPr id="4" name="Picture 2" descr="Population vs. Sample | Definitions, Differences &amp; Examples">
            <a:extLst>
              <a:ext uri="{FF2B5EF4-FFF2-40B4-BE49-F238E27FC236}">
                <a16:creationId xmlns:a16="http://schemas.microsoft.com/office/drawing/2014/main" id="{60B2AC6F-693A-E2BE-2A9A-0FFFF5A3CD4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4800" y="1252537"/>
            <a:ext cx="5560402" cy="5072063"/>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What do we assume about a sample? </a:t>
                </a:r>
              </a:p>
              <a:p>
                <a:pPr lvl="1"/>
                <a:r>
                  <a:rPr lang="en-US" sz="2400" b="1" dirty="0">
                    <a:cs typeface="Times New Roman" panose="02020603050405020304" pitchFamily="18" charset="0"/>
                  </a:rPr>
                  <a:t>Random: </a:t>
                </a:r>
                <a:r>
                  <a:rPr lang="en-US" sz="2400" dirty="0">
                    <a:cs typeface="Times New Roman" panose="02020603050405020304" pitchFamily="18" charset="0"/>
                  </a:rPr>
                  <a:t>every subject has an equal likelihood of being in the population</a:t>
                </a:r>
              </a:p>
              <a:p>
                <a:pPr lvl="1"/>
                <a:endParaRPr lang="en-US" sz="2400" b="1" dirty="0">
                  <a:cs typeface="Times New Roman" panose="02020603050405020304" pitchFamily="18" charset="0"/>
                </a:endParaRPr>
              </a:p>
              <a:p>
                <a:pPr marL="274320" lvl="1" indent="0">
                  <a:buNone/>
                </a:pPr>
                <a:r>
                  <a:rPr lang="en-US" sz="2400" b="1" dirty="0">
                    <a:cs typeface="Times New Roman" panose="02020603050405020304" pitchFamily="18" charset="0"/>
                  </a:rPr>
                  <a:t>If we do, we get important things: </a:t>
                </a:r>
              </a:p>
              <a:p>
                <a:pPr lvl="1"/>
                <a:r>
                  <a:rPr lang="en-US" sz="2400" dirty="0">
                    <a:cs typeface="Times New Roman" panose="02020603050405020304" pitchFamily="18" charset="0"/>
                  </a:rPr>
                  <a:t>Law of Large Numbers: </a:t>
                </a:r>
              </a:p>
              <a:p>
                <a:pPr marL="274320" lvl="1"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cs typeface="Times New Roman" panose="02020603050405020304" pitchFamily="18" charset="0"/>
                        </a:rPr>
                        <m:t>𝑁</m:t>
                      </m:r>
                      <m:r>
                        <a:rPr lang="en-US" sz="2400" b="0" i="1" smtClean="0">
                          <a:latin typeface="Cambria Math" panose="02040503050406030204" pitchFamily="18" charset="0"/>
                          <a:cs typeface="Times New Roman" panose="02020603050405020304" pitchFamily="18" charset="0"/>
                        </a:rPr>
                        <m:t>→∞⇒</m:t>
                      </m:r>
                      <m:bar>
                        <m:barPr>
                          <m:pos m:val="top"/>
                          <m:ctrlPr>
                            <a:rPr lang="en-US" sz="2400" b="0" i="1" smtClean="0">
                              <a:latin typeface="Cambria Math" panose="02040503050406030204" pitchFamily="18" charset="0"/>
                              <a:cs typeface="Times New Roman" panose="02020603050405020304" pitchFamily="18" charset="0"/>
                            </a:rPr>
                          </m:ctrlPr>
                        </m:barPr>
                        <m:e>
                          <m:r>
                            <a:rPr lang="en-US" sz="2400" b="0" i="1" smtClean="0">
                              <a:latin typeface="Cambria Math" panose="02040503050406030204" pitchFamily="18" charset="0"/>
                              <a:cs typeface="Times New Roman" panose="02020603050405020304" pitchFamily="18" charset="0"/>
                            </a:rPr>
                            <m:t>𝑥</m:t>
                          </m:r>
                        </m:e>
                      </m:ba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𝜇</m:t>
                      </m:r>
                    </m:oMath>
                  </m:oMathPara>
                </a14:m>
                <a:endParaRPr lang="en-US" sz="2400" dirty="0">
                  <a:cs typeface="Times New Roman" panose="02020603050405020304" pitchFamily="18" charset="0"/>
                </a:endParaRPr>
              </a:p>
              <a:p>
                <a:pPr lvl="1"/>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The sampling method dictates the </a:t>
                </a:r>
                <a:r>
                  <a:rPr lang="en-US" sz="2400" b="1" dirty="0">
                    <a:cs typeface="Times New Roman" panose="02020603050405020304" pitchFamily="18" charset="0"/>
                  </a:rPr>
                  <a:t>external validity </a:t>
                </a:r>
                <a:r>
                  <a:rPr lang="en-US" sz="2400" dirty="0">
                    <a:cs typeface="Times New Roman" panose="02020603050405020304" pitchFamily="18" charset="0"/>
                  </a:rPr>
                  <a:t>of our results</a:t>
                </a:r>
              </a:p>
            </p:txBody>
          </p:sp>
        </mc:Choice>
        <mc:Fallback xmlns="">
          <p:sp>
            <p:nvSpPr>
              <p:cNvPr id="7" name="Content Placeholder 2">
                <a:extLst>
                  <a:ext uri="{FF2B5EF4-FFF2-40B4-BE49-F238E27FC236}">
                    <a16:creationId xmlns:a16="http://schemas.microsoft.com/office/drawing/2014/main" id="{706885F1-7F9F-94DC-4F59-AF2154DE42C3}"/>
                  </a:ext>
                </a:extLst>
              </p:cNvPr>
              <p:cNvSpPr txBox="1">
                <a:spLocks noRot="1" noChangeAspect="1" noMove="1" noResize="1" noEditPoints="1" noAdjustHandles="1" noChangeArrowheads="1" noChangeShapeType="1" noTextEdit="1"/>
              </p:cNvSpPr>
              <p:nvPr/>
            </p:nvSpPr>
            <p:spPr>
              <a:xfrm>
                <a:off x="6096000" y="1066801"/>
                <a:ext cx="5029200" cy="5141388"/>
              </a:xfrm>
              <a:prstGeom prst="rect">
                <a:avLst/>
              </a:prstGeom>
              <a:blipFill>
                <a:blip r:embed="rId4"/>
                <a:stretch>
                  <a:fillRect t="-1661"/>
                </a:stretch>
              </a:blipFill>
            </p:spPr>
            <p:txBody>
              <a:bodyPr/>
              <a:lstStyle/>
              <a:p>
                <a:r>
                  <a:rPr lang="en-US">
                    <a:noFill/>
                  </a:rPr>
                  <a:t> </a:t>
                </a:r>
              </a:p>
            </p:txBody>
          </p:sp>
        </mc:Fallback>
      </mc:AlternateContent>
    </p:spTree>
    <p:extLst>
      <p:ext uri="{BB962C8B-B14F-4D97-AF65-F5344CB8AC3E}">
        <p14:creationId xmlns:p14="http://schemas.microsoft.com/office/powerpoint/2010/main" val="39565699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400" dirty="0"/>
              <a:t>What can’t a CI deal with? </a:t>
            </a:r>
          </a:p>
        </p:txBody>
      </p:sp>
      <p:pic>
        <p:nvPicPr>
          <p:cNvPr id="5" name="Picture 4">
            <a:extLst>
              <a:ext uri="{FF2B5EF4-FFF2-40B4-BE49-F238E27FC236}">
                <a16:creationId xmlns:a16="http://schemas.microsoft.com/office/drawing/2014/main" id="{65E87DA0-4EDE-65E4-A461-41B8A0D3228D}"/>
              </a:ext>
            </a:extLst>
          </p:cNvPr>
          <p:cNvPicPr>
            <a:picLocks noChangeAspect="1"/>
          </p:cNvPicPr>
          <p:nvPr/>
        </p:nvPicPr>
        <p:blipFill>
          <a:blip r:embed="rId3"/>
          <a:stretch>
            <a:fillRect/>
          </a:stretch>
        </p:blipFill>
        <p:spPr>
          <a:xfrm>
            <a:off x="628891" y="1393720"/>
            <a:ext cx="8591992" cy="4070559"/>
          </a:xfrm>
          <a:prstGeom prst="rect">
            <a:avLst/>
          </a:prstGeom>
        </p:spPr>
      </p:pic>
      <p:pic>
        <p:nvPicPr>
          <p:cNvPr id="3" name="Picture 2" descr="RStudio - RStudio">
            <a:extLst>
              <a:ext uri="{FF2B5EF4-FFF2-40B4-BE49-F238E27FC236}">
                <a16:creationId xmlns:a16="http://schemas.microsoft.com/office/drawing/2014/main" id="{5EAF6B81-AB11-9F58-5C97-D4A0F775D1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55784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In many cases, the variable we care about is a </a:t>
                </a:r>
                <a:r>
                  <a:rPr lang="en-US" sz="2400" b="1" dirty="0"/>
                  <a:t>proportion </a:t>
                </a:r>
                <a:endParaRPr lang="en-US" sz="2400" dirty="0"/>
              </a:p>
              <a:p>
                <a:r>
                  <a:rPr lang="en-US" sz="2400" dirty="0"/>
                  <a:t>For example, the incidence of a medical condition: </a:t>
                </a:r>
                <a14:m>
                  <m:oMath xmlns:m="http://schemas.openxmlformats.org/officeDocument/2006/math">
                    <m:r>
                      <a:rPr lang="en-US" sz="2400" b="0" i="1" smtClean="0">
                        <a:latin typeface="Cambria Math" panose="02040503050406030204" pitchFamily="18" charset="0"/>
                      </a:rPr>
                      <m:t>𝑥</m:t>
                    </m:r>
                    <m:r>
                      <a:rPr lang="en-US" sz="2400" b="0" i="1" smtClean="0">
                        <a:latin typeface="Cambria Math" panose="02040503050406030204" pitchFamily="18" charset="0"/>
                      </a:rPr>
                      <m:t>∈</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0, 1</m:t>
                        </m:r>
                      </m:e>
                    </m:d>
                  </m:oMath>
                </a14:m>
                <a:endParaRPr lang="en-US" sz="2400" dirty="0"/>
              </a:p>
              <a:p>
                <a:r>
                  <a:rPr lang="en-US" sz="2400" dirty="0"/>
                  <a:t>The statistic is then </a:t>
                </a:r>
                <a14:m>
                  <m:oMath xmlns:m="http://schemas.openxmlformats.org/officeDocument/2006/math">
                    <m:bar>
                      <m:barPr>
                        <m:pos m:val="top"/>
                        <m:ctrlPr>
                          <a:rPr lang="en-US" sz="2400" b="0" i="1" smtClean="0">
                            <a:latin typeface="Cambria Math" panose="02040503050406030204" pitchFamily="18" charset="0"/>
                          </a:rPr>
                        </m:ctrlPr>
                      </m:barPr>
                      <m:e>
                        <m:r>
                          <a:rPr lang="en-US" sz="2400" b="0" i="1" smtClean="0">
                            <a:latin typeface="Cambria Math" panose="02040503050406030204" pitchFamily="18" charset="0"/>
                          </a:rPr>
                          <m:t>𝑥</m:t>
                        </m:r>
                      </m:e>
                    </m:bar>
                    <m:r>
                      <a:rPr lang="en-US" sz="2400" b="0" i="1" smtClean="0">
                        <a:latin typeface="Cambria Math" panose="02040503050406030204" pitchFamily="18" charset="0"/>
                      </a:rPr>
                      <m:t>:</m:t>
                    </m:r>
                  </m:oMath>
                </a14:m>
                <a:r>
                  <a:rPr lang="en-US" sz="2400" dirty="0"/>
                  <a:t> % of the sample/population with the condition</a:t>
                </a:r>
              </a:p>
              <a:p>
                <a:r>
                  <a:rPr lang="en-US" sz="2400" dirty="0"/>
                  <a:t>This is modeled as </a:t>
                </a:r>
                <a14:m>
                  <m:oMath xmlns:m="http://schemas.openxmlformats.org/officeDocument/2006/math">
                    <m:r>
                      <a:rPr lang="en-US" sz="2400" b="0" i="1" smtClean="0">
                        <a:latin typeface="Cambria Math" panose="02040503050406030204" pitchFamily="18" charset="0"/>
                      </a:rPr>
                      <m:t>𝑁</m:t>
                    </m:r>
                  </m:oMath>
                </a14:m>
                <a:r>
                  <a:rPr lang="en-US" sz="2400" dirty="0"/>
                  <a:t> draws from the </a:t>
                </a:r>
                <a:r>
                  <a:rPr lang="en-US" sz="2400" b="1" dirty="0"/>
                  <a:t>binomial distribution: </a:t>
                </a:r>
                <a:endParaRPr lang="en-US" sz="24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3"/>
                <a:stretch>
                  <a:fillRect l="-902" t="-1285"/>
                </a:stretch>
              </a:blipFill>
            </p:spPr>
            <p:txBody>
              <a:bodyPr/>
              <a:lstStyle/>
              <a:p>
                <a:r>
                  <a:rPr lang="en-US">
                    <a:noFill/>
                  </a:rPr>
                  <a:t> </a:t>
                </a:r>
              </a:p>
            </p:txBody>
          </p:sp>
        </mc:Fallback>
      </mc:AlternateContent>
      <p:pic>
        <p:nvPicPr>
          <p:cNvPr id="1026" name="Picture 2" descr="Binomial Distribution">
            <a:extLst>
              <a:ext uri="{FF2B5EF4-FFF2-40B4-BE49-F238E27FC236}">
                <a16:creationId xmlns:a16="http://schemas.microsoft.com/office/drawing/2014/main" id="{8F11ADB3-A09D-6412-D0F1-5F9A989BCD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57500" y="3048000"/>
            <a:ext cx="6477000" cy="36256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90743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In many cases, the variable we care about is a </a:t>
                </a:r>
                <a:r>
                  <a:rPr lang="en-US" sz="2400" b="1" dirty="0"/>
                  <a:t>proportion </a:t>
                </a:r>
                <a:endParaRPr lang="en-US" sz="2400" dirty="0"/>
              </a:p>
              <a:p>
                <a:r>
                  <a:rPr lang="en-US" sz="2400" dirty="0"/>
                  <a:t>For example, the incidence of a medical condition: </a:t>
                </a:r>
                <a14:m>
                  <m:oMath xmlns:m="http://schemas.openxmlformats.org/officeDocument/2006/math">
                    <m:r>
                      <a:rPr lang="en-US" sz="2400" b="0" i="1" smtClean="0">
                        <a:latin typeface="Cambria Math" panose="02040503050406030204" pitchFamily="18" charset="0"/>
                      </a:rPr>
                      <m:t>𝑥</m:t>
                    </m:r>
                    <m:r>
                      <a:rPr lang="en-US" sz="2400" b="0" i="1" smtClean="0">
                        <a:latin typeface="Cambria Math" panose="02040503050406030204" pitchFamily="18" charset="0"/>
                      </a:rPr>
                      <m:t>∈</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0, 1</m:t>
                        </m:r>
                      </m:e>
                    </m:d>
                  </m:oMath>
                </a14:m>
                <a:endParaRPr lang="en-US" sz="2400" dirty="0"/>
              </a:p>
              <a:p>
                <a:r>
                  <a:rPr lang="en-US" sz="2400" dirty="0"/>
                  <a:t>The statistic is then </a:t>
                </a:r>
                <a14:m>
                  <m:oMath xmlns:m="http://schemas.openxmlformats.org/officeDocument/2006/math">
                    <m:bar>
                      <m:barPr>
                        <m:pos m:val="top"/>
                        <m:ctrlPr>
                          <a:rPr lang="en-US" sz="2400" b="0" i="1" smtClean="0">
                            <a:latin typeface="Cambria Math" panose="02040503050406030204" pitchFamily="18" charset="0"/>
                          </a:rPr>
                        </m:ctrlPr>
                      </m:barPr>
                      <m:e>
                        <m:r>
                          <a:rPr lang="en-US" sz="2400" b="0" i="1" smtClean="0">
                            <a:latin typeface="Cambria Math" panose="02040503050406030204" pitchFamily="18" charset="0"/>
                          </a:rPr>
                          <m:t>𝑥</m:t>
                        </m:r>
                      </m:e>
                    </m:bar>
                    <m:r>
                      <a:rPr lang="en-US" sz="2400" b="0" i="1" smtClean="0">
                        <a:latin typeface="Cambria Math" panose="02040503050406030204" pitchFamily="18" charset="0"/>
                      </a:rPr>
                      <m:t>:</m:t>
                    </m:r>
                  </m:oMath>
                </a14:m>
                <a:r>
                  <a:rPr lang="en-US" sz="2400" dirty="0"/>
                  <a:t> % of the sample/population with the condition</a:t>
                </a:r>
              </a:p>
              <a:p>
                <a:r>
                  <a:rPr lang="en-US" sz="2400" dirty="0"/>
                  <a:t>This is modeled as </a:t>
                </a:r>
                <a14:m>
                  <m:oMath xmlns:m="http://schemas.openxmlformats.org/officeDocument/2006/math">
                    <m:r>
                      <a:rPr lang="en-US" sz="2400" b="0" i="1" smtClean="0">
                        <a:latin typeface="Cambria Math" panose="02040503050406030204" pitchFamily="18" charset="0"/>
                      </a:rPr>
                      <m:t>𝑁</m:t>
                    </m:r>
                  </m:oMath>
                </a14:m>
                <a:r>
                  <a:rPr lang="en-US" sz="2400" dirty="0"/>
                  <a:t> draws from the </a:t>
                </a:r>
                <a:r>
                  <a:rPr lang="en-US" sz="2400" b="1" dirty="0"/>
                  <a:t>binomial distribution: </a:t>
                </a:r>
                <a:endParaRPr lang="en-US" sz="24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3"/>
                <a:stretch>
                  <a:fillRect l="-902" t="-1285"/>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0EA3A861-61DB-1B02-B0A6-2E84837716D8}"/>
              </a:ext>
            </a:extLst>
          </p:cNvPr>
          <p:cNvPicPr>
            <a:picLocks noChangeAspect="1"/>
          </p:cNvPicPr>
          <p:nvPr/>
        </p:nvPicPr>
        <p:blipFill>
          <a:blip r:embed="rId4"/>
          <a:stretch>
            <a:fillRect/>
          </a:stretch>
        </p:blipFill>
        <p:spPr>
          <a:xfrm>
            <a:off x="1295400" y="3200104"/>
            <a:ext cx="8074283" cy="3320504"/>
          </a:xfrm>
          <a:prstGeom prst="rect">
            <a:avLst/>
          </a:prstGeom>
        </p:spPr>
      </p:pic>
    </p:spTree>
    <p:extLst>
      <p:ext uri="{BB962C8B-B14F-4D97-AF65-F5344CB8AC3E}">
        <p14:creationId xmlns:p14="http://schemas.microsoft.com/office/powerpoint/2010/main" val="34648451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How do we calculate the CI? We need the </a:t>
                </a:r>
                <a:r>
                  <a:rPr lang="en-US" sz="2400" b="1" dirty="0"/>
                  <a:t>standard error </a:t>
                </a:r>
                <a:r>
                  <a:rPr lang="en-US" sz="2400" dirty="0"/>
                  <a:t>first</a:t>
                </a:r>
              </a:p>
              <a:p>
                <a:pPr marL="457200" indent="-457200">
                  <a:buFont typeface="+mj-lt"/>
                  <a:buAutoNum type="arabicPeriod"/>
                </a:pPr>
                <a:r>
                  <a:rPr lang="en-US" sz="2400" dirty="0"/>
                  <a:t>The </a:t>
                </a:r>
                <a:r>
                  <a:rPr lang="en-US" sz="2400" b="1" dirty="0"/>
                  <a:t>moments</a:t>
                </a:r>
                <a:r>
                  <a:rPr lang="en-US" sz="2400" dirty="0"/>
                  <a:t> of a binomial distribution are </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𝑋</m:t>
                          </m:r>
                          <m:r>
                            <a:rPr lang="en-US" sz="2400" b="0" i="1" smtClean="0">
                              <a:latin typeface="Cambria Math" panose="02040503050406030204" pitchFamily="18" charset="0"/>
                            </a:rPr>
                            <m:t>=1</m:t>
                          </m:r>
                        </m:e>
                      </m:d>
                      <m:r>
                        <a:rPr lang="en-US" sz="2400" b="0" i="1" smtClean="0">
                          <a:latin typeface="Cambria Math" panose="02040503050406030204" pitchFamily="18" charset="0"/>
                        </a:rPr>
                        <m:t>=</m:t>
                      </m:r>
                      <m:r>
                        <a:rPr lang="en-US" sz="2400" b="0" i="1" smtClean="0">
                          <a:latin typeface="Cambria Math" panose="02040503050406030204" pitchFamily="18" charset="0"/>
                        </a:rPr>
                        <m:t>𝑝</m:t>
                      </m:r>
                    </m:oMath>
                  </m:oMathPara>
                </a14:m>
                <a:endParaRPr lang="en-US" sz="2400" b="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𝑋</m:t>
                          </m:r>
                          <m:r>
                            <a:rPr lang="en-US" sz="2400" b="0" i="1" smtClean="0">
                              <a:latin typeface="Cambria Math" panose="02040503050406030204" pitchFamily="18" charset="0"/>
                            </a:rPr>
                            <m:t>=0</m:t>
                          </m:r>
                        </m:e>
                      </m:d>
                      <m:r>
                        <a:rPr lang="en-US" sz="2400" b="0" i="1" smtClean="0">
                          <a:latin typeface="Cambria Math" panose="02040503050406030204" pitchFamily="18" charset="0"/>
                        </a:rPr>
                        <m:t>=1−</m:t>
                      </m:r>
                      <m:r>
                        <a:rPr lang="en-US" sz="2400" b="0" i="1" smtClean="0">
                          <a:latin typeface="Cambria Math" panose="02040503050406030204" pitchFamily="18" charset="0"/>
                        </a:rPr>
                        <m:t>𝑝</m:t>
                      </m:r>
                      <m:r>
                        <a:rPr lang="en-US" sz="2400" b="0" i="1" smtClean="0">
                          <a:latin typeface="Cambria Math" panose="02040503050406030204" pitchFamily="18" charset="0"/>
                        </a:rPr>
                        <m:t>=</m:t>
                      </m:r>
                      <m:r>
                        <a:rPr lang="en-US" sz="2400" b="0" i="1" smtClean="0">
                          <a:latin typeface="Cambria Math" panose="02040503050406030204" pitchFamily="18" charset="0"/>
                        </a:rPr>
                        <m:t>𝑞</m:t>
                      </m:r>
                    </m:oMath>
                  </m:oMathPara>
                </a14:m>
                <a:endParaRPr lang="en-US" sz="2400" dirty="0"/>
              </a:p>
              <a:p>
                <a:pPr marL="0" indent="0">
                  <a:buNone/>
                </a:pPr>
                <a:endParaRPr lang="en-US"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𝜇</m:t>
                      </m:r>
                      <m:r>
                        <a:rPr lang="en-US" sz="2400" b="0" i="1" smtClean="0">
                          <a:latin typeface="Cambria Math" panose="02040503050406030204" pitchFamily="18" charset="0"/>
                        </a:rPr>
                        <m:t>=</m:t>
                      </m:r>
                      <m:r>
                        <a:rPr lang="en-US" sz="2400" b="0" i="1" smtClean="0">
                          <a:latin typeface="Cambria Math" panose="02040503050406030204" pitchFamily="18" charset="0"/>
                        </a:rPr>
                        <m:t>𝔼</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r>
                        <a:rPr lang="en-US" sz="2400" b="0" i="1" smtClean="0">
                          <a:latin typeface="Cambria Math" panose="02040503050406030204" pitchFamily="18" charset="0"/>
                        </a:rPr>
                        <m:t>𝑛𝑝</m:t>
                      </m:r>
                    </m:oMath>
                  </m:oMathPara>
                </a14:m>
                <a:endParaRPr lang="en-US" sz="2400" b="0" dirty="0"/>
              </a:p>
              <a:p>
                <a:pPr marL="0" indent="0">
                  <a:buNone/>
                </a:pPr>
                <a14:m>
                  <m:oMathPara xmlns:m="http://schemas.openxmlformats.org/officeDocument/2006/math">
                    <m:oMathParaPr>
                      <m:jc m:val="centerGroup"/>
                    </m:oMathParaPr>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𝜎</m:t>
                          </m:r>
                        </m:e>
                        <m:sup>
                          <m:r>
                            <a:rPr lang="en-US" sz="2400" b="0" i="1" smtClean="0">
                              <a:latin typeface="Cambria Math" panose="02040503050406030204" pitchFamily="18" charset="0"/>
                            </a:rPr>
                            <m:t>2</m:t>
                          </m:r>
                        </m:sup>
                      </m:sSup>
                      <m:r>
                        <a:rPr lang="en-US" sz="2400" b="0" i="1" smtClean="0">
                          <a:latin typeface="Cambria Math" panose="02040503050406030204" pitchFamily="18" charset="0"/>
                        </a:rPr>
                        <m:t>=</m:t>
                      </m:r>
                      <m:r>
                        <a:rPr lang="en-US" sz="2400" b="0" i="1" smtClean="0">
                          <a:latin typeface="Cambria Math" panose="02040503050406030204" pitchFamily="18" charset="0"/>
                        </a:rPr>
                        <m:t>𝕍</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r>
                        <a:rPr lang="en-US" sz="2400" b="0" i="1" smtClean="0">
                          <a:latin typeface="Cambria Math" panose="02040503050406030204" pitchFamily="18" charset="0"/>
                        </a:rPr>
                        <m:t>𝑛𝑝</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1−</m:t>
                          </m:r>
                          <m:r>
                            <a:rPr lang="en-US" sz="2400" b="0" i="1" smtClean="0">
                              <a:latin typeface="Cambria Math" panose="02040503050406030204" pitchFamily="18" charset="0"/>
                            </a:rPr>
                            <m:t>𝑝</m:t>
                          </m:r>
                        </m:e>
                      </m:d>
                      <m:r>
                        <a:rPr lang="en-US" sz="2400" b="0" i="1" smtClean="0">
                          <a:latin typeface="Cambria Math" panose="02040503050406030204" pitchFamily="18" charset="0"/>
                        </a:rPr>
                        <m:t>=</m:t>
                      </m:r>
                      <m:r>
                        <a:rPr lang="en-US" sz="2400" b="0" i="1" smtClean="0">
                          <a:latin typeface="Cambria Math" panose="02040503050406030204" pitchFamily="18" charset="0"/>
                        </a:rPr>
                        <m:t>𝑛𝑝𝑞</m:t>
                      </m:r>
                    </m:oMath>
                  </m:oMathPara>
                </a14:m>
                <a:endParaRPr lang="en-US" sz="2400" dirty="0"/>
              </a:p>
              <a:p>
                <a:pPr marL="0" indent="0">
                  <a:buNone/>
                </a:pPr>
                <a14:m>
                  <m:oMathPara xmlns:m="http://schemas.openxmlformats.org/officeDocument/2006/math">
                    <m:oMathParaPr>
                      <m:jc m:val="centerGroup"/>
                    </m:oMathParaPr>
                    <m:oMath xmlns:m="http://schemas.openxmlformats.org/officeDocument/2006/math">
                      <m:r>
                        <a:rPr lang="en-US" sz="2400" b="1" i="1" smtClean="0">
                          <a:latin typeface="Cambria Math" panose="02040503050406030204" pitchFamily="18" charset="0"/>
                        </a:rPr>
                        <m:t>𝑺𝑬</m:t>
                      </m:r>
                      <m:d>
                        <m:dPr>
                          <m:ctrlPr>
                            <a:rPr lang="en-US" sz="2400" b="1" i="1" smtClean="0">
                              <a:latin typeface="Cambria Math" panose="02040503050406030204" pitchFamily="18" charset="0"/>
                            </a:rPr>
                          </m:ctrlPr>
                        </m:dPr>
                        <m:e>
                          <m:r>
                            <a:rPr lang="en-US" sz="2400" b="1" i="1" smtClean="0">
                              <a:latin typeface="Cambria Math" panose="02040503050406030204" pitchFamily="18" charset="0"/>
                            </a:rPr>
                            <m:t>𝒙</m:t>
                          </m:r>
                        </m:e>
                      </m:d>
                      <m:r>
                        <a:rPr lang="en-US" sz="2400" b="1" i="1" smtClean="0">
                          <a:latin typeface="Cambria Math" panose="02040503050406030204" pitchFamily="18" charset="0"/>
                        </a:rPr>
                        <m:t>=</m:t>
                      </m:r>
                      <m:f>
                        <m:fPr>
                          <m:ctrlPr>
                            <a:rPr lang="en-US" sz="2400" b="1" i="1" smtClean="0">
                              <a:latin typeface="Cambria Math" panose="02040503050406030204" pitchFamily="18" charset="0"/>
                            </a:rPr>
                          </m:ctrlPr>
                        </m:fPr>
                        <m:num>
                          <m:rad>
                            <m:radPr>
                              <m:degHide m:val="on"/>
                              <m:ctrlPr>
                                <a:rPr lang="en-US" sz="2400" b="1" i="1" smtClean="0">
                                  <a:latin typeface="Cambria Math" panose="02040503050406030204" pitchFamily="18" charset="0"/>
                                </a:rPr>
                              </m:ctrlPr>
                            </m:radPr>
                            <m:deg/>
                            <m:e>
                              <m:r>
                                <a:rPr lang="en-US" sz="2400" b="1" i="1" smtClean="0">
                                  <a:latin typeface="Cambria Math" panose="02040503050406030204" pitchFamily="18" charset="0"/>
                                </a:rPr>
                                <m:t>𝒏𝒑</m:t>
                              </m:r>
                              <m:r>
                                <a:rPr lang="en-US" sz="2400" b="1" i="1" smtClean="0">
                                  <a:latin typeface="Cambria Math" panose="02040503050406030204" pitchFamily="18" charset="0"/>
                                </a:rPr>
                                <m:t>(</m:t>
                              </m:r>
                              <m:r>
                                <a:rPr lang="en-US" sz="2400" b="1" i="1" smtClean="0">
                                  <a:latin typeface="Cambria Math" panose="02040503050406030204" pitchFamily="18" charset="0"/>
                                </a:rPr>
                                <m:t>𝟏</m:t>
                              </m:r>
                              <m:r>
                                <a:rPr lang="en-US" sz="2400" b="1" i="1" smtClean="0">
                                  <a:latin typeface="Cambria Math" panose="02040503050406030204" pitchFamily="18" charset="0"/>
                                </a:rPr>
                                <m:t>−</m:t>
                              </m:r>
                              <m:r>
                                <a:rPr lang="en-US" sz="2400" b="1" i="1" smtClean="0">
                                  <a:latin typeface="Cambria Math" panose="02040503050406030204" pitchFamily="18" charset="0"/>
                                </a:rPr>
                                <m:t>𝒑</m:t>
                              </m:r>
                              <m:r>
                                <a:rPr lang="en-US" sz="2400" b="1" i="1" smtClean="0">
                                  <a:latin typeface="Cambria Math" panose="02040503050406030204" pitchFamily="18" charset="0"/>
                                </a:rPr>
                                <m:t>)</m:t>
                              </m:r>
                            </m:e>
                          </m:rad>
                        </m:num>
                        <m:den>
                          <m:r>
                            <a:rPr lang="en-US" sz="2400" b="1" i="1" smtClean="0">
                              <a:latin typeface="Cambria Math" panose="02040503050406030204" pitchFamily="18" charset="0"/>
                            </a:rPr>
                            <m:t>𝒏</m:t>
                          </m:r>
                        </m:den>
                      </m:f>
                      <m:r>
                        <a:rPr lang="en-US" sz="2400" b="1" i="1" smtClean="0">
                          <a:latin typeface="Cambria Math" panose="02040503050406030204" pitchFamily="18" charset="0"/>
                        </a:rPr>
                        <m:t>=</m:t>
                      </m:r>
                      <m:rad>
                        <m:radPr>
                          <m:degHide m:val="on"/>
                          <m:ctrlPr>
                            <a:rPr lang="en-US" sz="2400" b="1" i="1" smtClean="0">
                              <a:latin typeface="Cambria Math" panose="02040503050406030204" pitchFamily="18" charset="0"/>
                            </a:rPr>
                          </m:ctrlPr>
                        </m:radPr>
                        <m:deg/>
                        <m:e>
                          <m:f>
                            <m:fPr>
                              <m:ctrlPr>
                                <a:rPr lang="en-US" sz="2400" b="1" i="1" smtClean="0">
                                  <a:latin typeface="Cambria Math" panose="02040503050406030204" pitchFamily="18" charset="0"/>
                                </a:rPr>
                              </m:ctrlPr>
                            </m:fPr>
                            <m:num>
                              <m:r>
                                <a:rPr lang="en-US" sz="2400" b="1" i="1" smtClean="0">
                                  <a:latin typeface="Cambria Math" panose="02040503050406030204" pitchFamily="18" charset="0"/>
                                </a:rPr>
                                <m:t>𝒑</m:t>
                              </m:r>
                              <m:d>
                                <m:dPr>
                                  <m:ctrlPr>
                                    <a:rPr lang="en-US" sz="2400" b="1" i="1" smtClean="0">
                                      <a:latin typeface="Cambria Math" panose="02040503050406030204" pitchFamily="18" charset="0"/>
                                    </a:rPr>
                                  </m:ctrlPr>
                                </m:dPr>
                                <m:e>
                                  <m:r>
                                    <a:rPr lang="en-US" sz="2400" b="1" i="1" smtClean="0">
                                      <a:latin typeface="Cambria Math" panose="02040503050406030204" pitchFamily="18" charset="0"/>
                                    </a:rPr>
                                    <m:t>𝟏</m:t>
                                  </m:r>
                                  <m:r>
                                    <a:rPr lang="en-US" sz="2400" b="1" i="1" smtClean="0">
                                      <a:latin typeface="Cambria Math" panose="02040503050406030204" pitchFamily="18" charset="0"/>
                                    </a:rPr>
                                    <m:t>−</m:t>
                                  </m:r>
                                  <m:r>
                                    <a:rPr lang="en-US" sz="2400" b="1" i="1" smtClean="0">
                                      <a:latin typeface="Cambria Math" panose="02040503050406030204" pitchFamily="18" charset="0"/>
                                    </a:rPr>
                                    <m:t>𝒑</m:t>
                                  </m:r>
                                </m:e>
                              </m:d>
                            </m:num>
                            <m:den>
                              <m:r>
                                <a:rPr lang="en-US" sz="2400" b="1" i="1" smtClean="0">
                                  <a:latin typeface="Cambria Math" panose="02040503050406030204" pitchFamily="18" charset="0"/>
                                </a:rPr>
                                <m:t>𝒏</m:t>
                              </m:r>
                            </m:den>
                          </m:f>
                        </m:e>
                      </m:rad>
                    </m:oMath>
                  </m:oMathPara>
                </a14:m>
                <a:endParaRPr lang="en-US" sz="2400" b="1"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3"/>
                <a:stretch>
                  <a:fillRect l="-902" t="-1285"/>
                </a:stretch>
              </a:blipFill>
            </p:spPr>
            <p:txBody>
              <a:bodyPr/>
              <a:lstStyle/>
              <a:p>
                <a:r>
                  <a:rPr lang="en-US">
                    <a:noFill/>
                  </a:rPr>
                  <a:t> </a:t>
                </a:r>
              </a:p>
            </p:txBody>
          </p:sp>
        </mc:Fallback>
      </mc:AlternateContent>
    </p:spTree>
    <p:extLst>
      <p:ext uri="{BB962C8B-B14F-4D97-AF65-F5344CB8AC3E}">
        <p14:creationId xmlns:p14="http://schemas.microsoft.com/office/powerpoint/2010/main" val="20059685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1999" y="962232"/>
                <a:ext cx="12641947" cy="7081443"/>
              </a:xfrm>
            </p:spPr>
            <p:txBody>
              <a:bodyPr>
                <a:normAutofit/>
              </a:bodyPr>
              <a:lstStyle/>
              <a:p>
                <a:pPr marL="0" indent="0">
                  <a:buNone/>
                </a:pPr>
                <a:r>
                  <a:rPr lang="en-US" sz="2400" dirty="0"/>
                  <a:t>How do we calculate the CI? </a:t>
                </a:r>
              </a:p>
              <a:p>
                <a:pPr marL="457200" indent="-457200">
                  <a:buFont typeface="+mj-lt"/>
                  <a:buAutoNum type="arabicPeriod"/>
                </a:pPr>
                <a:r>
                  <a:rPr lang="en-US" sz="2400" dirty="0"/>
                  <a:t>So the standard error is </a:t>
                </a:r>
                <a14:m>
                  <m:oMath xmlns:m="http://schemas.openxmlformats.org/officeDocument/2006/math">
                    <m:rad>
                      <m:radPr>
                        <m:degHide m:val="on"/>
                        <m:ctrlPr>
                          <a:rPr lang="en-US" sz="2400" b="0" i="1" smtClean="0">
                            <a:latin typeface="Cambria Math" panose="02040503050406030204" pitchFamily="18" charset="0"/>
                          </a:rPr>
                        </m:ctrlPr>
                      </m:radPr>
                      <m:deg/>
                      <m:e>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𝑝</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1−</m:t>
                                </m:r>
                                <m:r>
                                  <a:rPr lang="en-US" sz="2400" b="0" i="1" smtClean="0">
                                    <a:latin typeface="Cambria Math" panose="02040503050406030204" pitchFamily="18" charset="0"/>
                                  </a:rPr>
                                  <m:t>𝑝</m:t>
                                </m:r>
                              </m:e>
                            </m:d>
                          </m:num>
                          <m:den>
                            <m:r>
                              <a:rPr lang="en-US" sz="2400" b="0" i="1" smtClean="0">
                                <a:latin typeface="Cambria Math" panose="02040503050406030204" pitchFamily="18" charset="0"/>
                              </a:rPr>
                              <m:t>𝑛</m:t>
                            </m:r>
                          </m:den>
                        </m:f>
                      </m:e>
                    </m:rad>
                  </m:oMath>
                </a14:m>
                <a:endParaRPr lang="en-US" sz="2400" dirty="0"/>
              </a:p>
              <a:p>
                <a:pPr marL="457200" indent="-457200">
                  <a:buFont typeface="+mj-lt"/>
                  <a:buAutoNum type="arabicPeriod"/>
                </a:pPr>
                <a:r>
                  <a:rPr lang="en-US" sz="2400" dirty="0"/>
                  <a:t>Then, the </a:t>
                </a:r>
                <a:r>
                  <a:rPr lang="en-US" sz="2400" b="1" dirty="0"/>
                  <a:t>confidence interval </a:t>
                </a:r>
                <a:r>
                  <a:rPr lang="en-US" sz="2400" dirty="0"/>
                  <a:t>is given by</a:t>
                </a:r>
                <a:endParaRPr lang="en-US" sz="2400" b="1"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1999" y="962232"/>
                <a:ext cx="12641947" cy="7081443"/>
              </a:xfrm>
              <a:blipFill>
                <a:blip r:embed="rId3"/>
                <a:stretch>
                  <a:fillRect l="-723" t="-947"/>
                </a:stretch>
              </a:blipFill>
            </p:spPr>
            <p:txBody>
              <a:bodyPr/>
              <a:lstStyle/>
              <a:p>
                <a:r>
                  <a:rPr lang="en-US">
                    <a:noFill/>
                  </a:rPr>
                  <a:t> </a:t>
                </a:r>
              </a:p>
            </p:txBody>
          </p:sp>
        </mc:Fallback>
      </mc:AlternateContent>
      <p:pic>
        <p:nvPicPr>
          <p:cNvPr id="4098" name="Picture 2" descr="Understanding Binomial Confidence Intervals - SigmaZone">
            <a:extLst>
              <a:ext uri="{FF2B5EF4-FFF2-40B4-BE49-F238E27FC236}">
                <a16:creationId xmlns:a16="http://schemas.microsoft.com/office/drawing/2014/main" id="{27016B3E-D7D7-E85E-A756-F54D4902BF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24200" y="2971800"/>
            <a:ext cx="3735841" cy="14478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RStudio - RStudio">
            <a:extLst>
              <a:ext uri="{FF2B5EF4-FFF2-40B4-BE49-F238E27FC236}">
                <a16:creationId xmlns:a16="http://schemas.microsoft.com/office/drawing/2014/main" id="{E653FB72-CA56-5CBB-FF0F-332A6E558DA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77400" y="53340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033271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Other CI Examples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38861895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Survival Data</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Often we are interested in </a:t>
            </a:r>
            <a:r>
              <a:rPr lang="en-US" sz="2400" b="1" dirty="0"/>
              <a:t>event durations </a:t>
            </a:r>
            <a:r>
              <a:rPr lang="en-US" sz="2400" dirty="0"/>
              <a:t>rather than incidences</a:t>
            </a:r>
          </a:p>
          <a:p>
            <a:r>
              <a:rPr lang="en-US" sz="2400" dirty="0"/>
              <a:t>How long was a patient on dialysis? </a:t>
            </a:r>
          </a:p>
          <a:p>
            <a:r>
              <a:rPr lang="en-US" sz="2400" dirty="0"/>
              <a:t>How long between first visit and diagnosis? </a:t>
            </a:r>
          </a:p>
          <a:p>
            <a:pPr marL="0" indent="0">
              <a:buNone/>
            </a:pPr>
            <a:endParaRPr lang="en-US" sz="2400" b="1" dirty="0"/>
          </a:p>
        </p:txBody>
      </p:sp>
      <p:pic>
        <p:nvPicPr>
          <p:cNvPr id="1026" name="Picture 2" descr="Survival Analysis: Intuition &amp; Implementation in Python | by Anurag Pandey  | Towards Data Science">
            <a:extLst>
              <a:ext uri="{FF2B5EF4-FFF2-40B4-BE49-F238E27FC236}">
                <a16:creationId xmlns:a16="http://schemas.microsoft.com/office/drawing/2014/main" id="{CD1D1B7D-4166-C7B4-7FBE-E07F208F5A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2688220"/>
            <a:ext cx="81534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66818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How to Construct Survival Curves</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457200" indent="-457200">
                  <a:buFont typeface="+mj-lt"/>
                  <a:buAutoNum type="arabicPeriod"/>
                </a:pPr>
                <a:r>
                  <a:rPr lang="en-US" sz="2400" dirty="0"/>
                  <a:t>In each period </a:t>
                </a:r>
                <a14:m>
                  <m:oMath xmlns:m="http://schemas.openxmlformats.org/officeDocument/2006/math">
                    <m:r>
                      <a:rPr lang="en-US" sz="2400" b="0" i="1" smtClean="0">
                        <a:latin typeface="Cambria Math" panose="02040503050406030204" pitchFamily="18" charset="0"/>
                      </a:rPr>
                      <m:t>𝑡</m:t>
                    </m:r>
                  </m:oMath>
                </a14:m>
                <a:r>
                  <a:rPr lang="en-US" sz="2400" dirty="0"/>
                  <a:t>, calculate the fraction of events ongoing (e.g., patients alive) at </a:t>
                </a:r>
                <a14:m>
                  <m:oMath xmlns:m="http://schemas.openxmlformats.org/officeDocument/2006/math">
                    <m:r>
                      <a:rPr lang="en-US" sz="2400" b="0" i="1" smtClean="0">
                        <a:latin typeface="Cambria Math" panose="02040503050406030204" pitchFamily="18" charset="0"/>
                      </a:rPr>
                      <m:t>𝑡</m:t>
                    </m:r>
                  </m:oMath>
                </a14:m>
                <a:r>
                  <a:rPr lang="en-US" sz="2400" dirty="0"/>
                  <a:t> that are still ongoing at </a:t>
                </a:r>
                <a14:m>
                  <m:oMath xmlns:m="http://schemas.openxmlformats.org/officeDocument/2006/math">
                    <m:r>
                      <a:rPr lang="en-US" sz="2400" b="0" i="1" smtClean="0">
                        <a:latin typeface="Cambria Math" panose="02040503050406030204" pitchFamily="18" charset="0"/>
                      </a:rPr>
                      <m:t>𝑡</m:t>
                    </m:r>
                    <m:r>
                      <a:rPr lang="en-US" sz="2400" b="0" i="1" smtClean="0">
                        <a:latin typeface="Cambria Math" panose="02040503050406030204" pitchFamily="18" charset="0"/>
                      </a:rPr>
                      <m:t>+1</m:t>
                    </m:r>
                  </m:oMath>
                </a14:m>
                <a:r>
                  <a:rPr lang="en-US" sz="2400" dirty="0"/>
                  <a:t> – call these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sub>
                    </m:sSub>
                  </m:oMath>
                </a14:m>
                <a:endParaRPr lang="en-US" sz="2400" dirty="0"/>
              </a:p>
              <a:p>
                <a:pPr marL="457200" indent="-457200">
                  <a:buFont typeface="+mj-lt"/>
                  <a:buAutoNum type="arabicPeriod"/>
                </a:pPr>
                <a:r>
                  <a:rPr lang="en-US" sz="2400" dirty="0"/>
                  <a:t>Then, to calculate % ongoing between </a:t>
                </a:r>
                <a14:m>
                  <m:oMath xmlns:m="http://schemas.openxmlformats.org/officeDocument/2006/math">
                    <m:r>
                      <a:rPr lang="en-US" sz="2400" b="0" i="1" smtClean="0">
                        <a:latin typeface="Cambria Math" panose="02040503050406030204" pitchFamily="18" charset="0"/>
                      </a:rPr>
                      <m:t>𝑡</m:t>
                    </m:r>
                  </m:oMath>
                </a14:m>
                <a:r>
                  <a:rPr lang="en-US" sz="2400" dirty="0"/>
                  <a:t> and </a:t>
                </a:r>
                <a14:m>
                  <m:oMath xmlns:m="http://schemas.openxmlformats.org/officeDocument/2006/math">
                    <m:r>
                      <a:rPr lang="en-US" sz="2400" b="0" i="1" smtClean="0">
                        <a:latin typeface="Cambria Math" panose="02040503050406030204" pitchFamily="18" charset="0"/>
                      </a:rPr>
                      <m:t>𝑡</m:t>
                    </m:r>
                    <m:r>
                      <a:rPr lang="en-US" sz="2400" b="0" i="1" smtClean="0">
                        <a:latin typeface="Cambria Math" panose="02040503050406030204" pitchFamily="18" charset="0"/>
                      </a:rPr>
                      <m:t>+</m:t>
                    </m:r>
                    <m:r>
                      <a:rPr lang="en-US" sz="2400" b="0" i="1" smtClean="0">
                        <a:latin typeface="Cambria Math" panose="02040503050406030204" pitchFamily="18" charset="0"/>
                      </a:rPr>
                      <m:t>𝑘</m:t>
                    </m:r>
                  </m:oMath>
                </a14:m>
                <a:r>
                  <a:rPr lang="en-US" sz="2400" dirty="0"/>
                  <a:t>, simply need to multiply:</a:t>
                </a:r>
              </a:p>
              <a:p>
                <a:pPr marL="0" indent="0" algn="ctr">
                  <a:buNone/>
                </a:pP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r>
                          <a:rPr lang="en-US" sz="2400" b="0" i="1" smtClean="0">
                            <a:latin typeface="Cambria Math" panose="02040503050406030204" pitchFamily="18" charset="0"/>
                          </a:rPr>
                          <m:t>+</m:t>
                        </m:r>
                        <m:r>
                          <a:rPr lang="en-US" sz="2400" b="0" i="1" smtClean="0">
                            <a:latin typeface="Cambria Math" panose="02040503050406030204" pitchFamily="18" charset="0"/>
                          </a:rPr>
                          <m:t>𝑘</m:t>
                        </m:r>
                      </m:sub>
                    </m:sSub>
                  </m:oMath>
                </a14:m>
                <a:r>
                  <a:rPr lang="en-US" sz="2400" dirty="0"/>
                  <a:t> </a:t>
                </a:r>
              </a:p>
              <a:p>
                <a:pPr marL="0" indent="0">
                  <a:buNone/>
                </a:pPr>
                <a:r>
                  <a:rPr lang="en-US" sz="2400" dirty="0"/>
                  <a:t>3. Note that this automatically adjusts for censored data (why?) </a:t>
                </a:r>
              </a:p>
              <a:p>
                <a:pPr marL="0" indent="0">
                  <a:buNone/>
                </a:pPr>
                <a:r>
                  <a:rPr lang="en-US" sz="2400" dirty="0"/>
                  <a:t>4. We calculate the CIs using a computer (formulas are messy)</a:t>
                </a:r>
              </a:p>
              <a:p>
                <a:pPr marL="0" indent="0">
                  <a:buNone/>
                </a:pPr>
                <a:endParaRPr lang="en-US" sz="2400" dirty="0"/>
              </a:p>
              <a:p>
                <a:pPr marL="0" indent="0">
                  <a:buNone/>
                </a:pPr>
                <a:r>
                  <a:rPr lang="en-US" sz="2400" dirty="0"/>
                  <a:t>Some code basics: </a:t>
                </a:r>
                <a:r>
                  <a:rPr lang="en-US" sz="2400" dirty="0">
                    <a:hlinkClick r:id="rId3"/>
                  </a:rPr>
                  <a:t>http://www.sthda.com/english/wiki/survival-analysis-basics</a:t>
                </a:r>
                <a:r>
                  <a:rPr lang="en-US" sz="2400" dirty="0"/>
                  <a:t>. </a:t>
                </a:r>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4"/>
                <a:stretch>
                  <a:fillRect l="-902" t="-1285"/>
                </a:stretch>
              </a:blipFill>
            </p:spPr>
            <p:txBody>
              <a:bodyPr/>
              <a:lstStyle/>
              <a:p>
                <a:r>
                  <a:rPr lang="en-US">
                    <a:noFill/>
                  </a:rPr>
                  <a:t> </a:t>
                </a:r>
              </a:p>
            </p:txBody>
          </p:sp>
        </mc:Fallback>
      </mc:AlternateContent>
      <p:pic>
        <p:nvPicPr>
          <p:cNvPr id="6" name="Picture 5" descr="RStudio - RStudio">
            <a:extLst>
              <a:ext uri="{FF2B5EF4-FFF2-40B4-BE49-F238E27FC236}">
                <a16:creationId xmlns:a16="http://schemas.microsoft.com/office/drawing/2014/main" id="{18514D62-A4DA-484B-A857-1A13968E36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858222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How to Read Survival Curves</a:t>
            </a:r>
            <a:endParaRPr lang="en-US"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B13A8FBB-A8A0-DD68-F6A7-B931825FBA0F}"/>
              </a:ext>
            </a:extLst>
          </p:cNvPr>
          <p:cNvPicPr>
            <a:picLocks noGrp="1" noChangeAspect="1"/>
          </p:cNvPicPr>
          <p:nvPr>
            <p:ph idx="1"/>
          </p:nvPr>
        </p:nvPicPr>
        <p:blipFill>
          <a:blip r:embed="rId3"/>
          <a:stretch>
            <a:fillRect/>
          </a:stretch>
        </p:blipFill>
        <p:spPr>
          <a:xfrm>
            <a:off x="2133600" y="962232"/>
            <a:ext cx="7645537" cy="5779879"/>
          </a:xfrm>
        </p:spPr>
      </p:pic>
    </p:spTree>
    <p:extLst>
      <p:ext uri="{BB962C8B-B14F-4D97-AF65-F5344CB8AC3E}">
        <p14:creationId xmlns:p14="http://schemas.microsoft.com/office/powerpoint/2010/main" val="41329107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F37BEE6-8F1B-2571-00E7-E2C38588081E}"/>
              </a:ext>
            </a:extLst>
          </p:cNvPr>
          <p:cNvPicPr>
            <a:picLocks noChangeAspect="1"/>
          </p:cNvPicPr>
          <p:nvPr/>
        </p:nvPicPr>
        <p:blipFill>
          <a:blip r:embed="rId3"/>
          <a:stretch>
            <a:fillRect/>
          </a:stretch>
        </p:blipFill>
        <p:spPr>
          <a:xfrm>
            <a:off x="4044590" y="1903921"/>
            <a:ext cx="7004410" cy="4616687"/>
          </a:xfrm>
          <a:prstGeom prst="rect">
            <a:avLst/>
          </a:prstGeom>
        </p:spPr>
      </p:pic>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Count Data</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We might also be interested in </a:t>
            </a:r>
            <a:r>
              <a:rPr lang="en-US" sz="2400" b="1" dirty="0"/>
              <a:t>event counts </a:t>
            </a:r>
            <a:r>
              <a:rPr lang="en-US" sz="2400" dirty="0"/>
              <a:t>rather than incidences</a:t>
            </a:r>
          </a:p>
          <a:p>
            <a:r>
              <a:rPr lang="en-US" sz="2400" dirty="0"/>
              <a:t>How many drugs is a person taking? </a:t>
            </a:r>
          </a:p>
          <a:p>
            <a:r>
              <a:rPr lang="en-US" sz="2400" dirty="0"/>
              <a:t>How many hospitals opt into an incentive program? </a:t>
            </a:r>
          </a:p>
          <a:p>
            <a:pPr marL="0" indent="0">
              <a:buNone/>
            </a:pPr>
            <a:endParaRPr lang="en-US" sz="2400" b="1" dirty="0"/>
          </a:p>
        </p:txBody>
      </p:sp>
      <p:sp>
        <p:nvSpPr>
          <p:cNvPr id="3" name="AutoShape 2" descr="Poisson Distributions | Definition, Formula &amp; Examples">
            <a:extLst>
              <a:ext uri="{FF2B5EF4-FFF2-40B4-BE49-F238E27FC236}">
                <a16:creationId xmlns:a16="http://schemas.microsoft.com/office/drawing/2014/main" id="{BAB77973-F3FA-F86E-D3B0-F160306199F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738008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Standard Errors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12830969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The Poisson Distribution</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400" b="1" dirty="0"/>
              <a:t>Assumptions on the Poisson Distribution</a:t>
            </a:r>
          </a:p>
          <a:p>
            <a:r>
              <a:rPr lang="en-US" sz="2400" dirty="0"/>
              <a:t>Events are clearly defined, are </a:t>
            </a:r>
            <a:r>
              <a:rPr lang="en-US" sz="2400" dirty="0" err="1"/>
              <a:t>i.i.d.</a:t>
            </a:r>
            <a:r>
              <a:rPr lang="en-US" sz="2400" dirty="0"/>
              <a:t>, and are well-counted (e.g., counted once)</a:t>
            </a:r>
          </a:p>
        </p:txBody>
      </p:sp>
      <p:sp>
        <p:nvSpPr>
          <p:cNvPr id="3" name="AutoShape 2" descr="Poisson Distributions | Definition, Formula &amp; Examples">
            <a:extLst>
              <a:ext uri="{FF2B5EF4-FFF2-40B4-BE49-F238E27FC236}">
                <a16:creationId xmlns:a16="http://schemas.microsoft.com/office/drawing/2014/main" id="{BAB77973-F3FA-F86E-D3B0-F160306199F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122" name="Picture 2" descr="Poisson Distribution Formula and Meaning in Finance">
            <a:extLst>
              <a:ext uri="{FF2B5EF4-FFF2-40B4-BE49-F238E27FC236}">
                <a16:creationId xmlns:a16="http://schemas.microsoft.com/office/drawing/2014/main" id="{750B9F1D-DF37-6EB7-36DD-B9762E1742B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27008" y="936943"/>
            <a:ext cx="4826154" cy="2027237"/>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Poisson Distribution in Stat (Defined w/ 5+ Examples!)">
            <a:extLst>
              <a:ext uri="{FF2B5EF4-FFF2-40B4-BE49-F238E27FC236}">
                <a16:creationId xmlns:a16="http://schemas.microsoft.com/office/drawing/2014/main" id="{4C9B1EDA-9A0B-8CA0-44C7-03C78F32122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9623" r="39505"/>
          <a:stretch/>
        </p:blipFill>
        <p:spPr bwMode="auto">
          <a:xfrm>
            <a:off x="1631065" y="4191000"/>
            <a:ext cx="6786563"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103618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The Poisson Distribution</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400" b="1" dirty="0"/>
              <a:t>Assumptions on the Poisson Distribution</a:t>
            </a:r>
          </a:p>
          <a:p>
            <a:r>
              <a:rPr lang="en-US" sz="2400" dirty="0"/>
              <a:t>Events are clearly defined, are </a:t>
            </a:r>
            <a:r>
              <a:rPr lang="en-US" sz="2400" dirty="0" err="1"/>
              <a:t>i.i.d.</a:t>
            </a:r>
            <a:r>
              <a:rPr lang="en-US" sz="2400" dirty="0"/>
              <a:t>, and are well-counted (e.g., counted once)</a:t>
            </a:r>
          </a:p>
        </p:txBody>
      </p:sp>
      <p:sp>
        <p:nvSpPr>
          <p:cNvPr id="3" name="AutoShape 2" descr="Poisson Distributions | Definition, Formula &amp; Examples">
            <a:extLst>
              <a:ext uri="{FF2B5EF4-FFF2-40B4-BE49-F238E27FC236}">
                <a16:creationId xmlns:a16="http://schemas.microsoft.com/office/drawing/2014/main" id="{BAB77973-F3FA-F86E-D3B0-F160306199F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122" name="Picture 2" descr="Poisson Distribution Formula and Meaning in Finance">
            <a:extLst>
              <a:ext uri="{FF2B5EF4-FFF2-40B4-BE49-F238E27FC236}">
                <a16:creationId xmlns:a16="http://schemas.microsoft.com/office/drawing/2014/main" id="{750B9F1D-DF37-6EB7-36DD-B9762E1742B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27008" y="936943"/>
            <a:ext cx="4826154" cy="2027237"/>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Poisson Distribution in Stat (Defined w/ 5+ Examples!)">
            <a:extLst>
              <a:ext uri="{FF2B5EF4-FFF2-40B4-BE49-F238E27FC236}">
                <a16:creationId xmlns:a16="http://schemas.microsoft.com/office/drawing/2014/main" id="{4C9B1EDA-9A0B-8CA0-44C7-03C78F32122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9623" r="39505"/>
          <a:stretch/>
        </p:blipFill>
        <p:spPr bwMode="auto">
          <a:xfrm>
            <a:off x="1631065" y="4191000"/>
            <a:ext cx="6786563" cy="38100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AF66B3B3-4883-4006-4E22-AC152F65B3B2}"/>
                  </a:ext>
                </a:extLst>
              </p:cNvPr>
              <p:cNvSpPr txBox="1"/>
              <p:nvPr/>
            </p:nvSpPr>
            <p:spPr>
              <a:xfrm>
                <a:off x="8610600" y="4572000"/>
                <a:ext cx="2438400" cy="1235979"/>
              </a:xfrm>
              <a:prstGeom prst="rect">
                <a:avLst/>
              </a:prstGeom>
              <a:solidFill>
                <a:schemeClr val="accent5">
                  <a:lumMod val="40000"/>
                  <a:lumOff val="60000"/>
                </a:schemeClr>
              </a:solidFill>
              <a:ln>
                <a:solidFill>
                  <a:schemeClr val="accent5">
                    <a:lumMod val="75000"/>
                  </a:schemeClr>
                </a:solidFill>
              </a:ln>
            </p:spPr>
            <p:txBody>
              <a:bodyPr wrap="square" rtlCol="0">
                <a:spAutoFit/>
              </a:bodyPr>
              <a:lstStyle/>
              <a:p>
                <a:r>
                  <a:rPr lang="en-US" dirty="0"/>
                  <a:t>Since </a:t>
                </a:r>
                <a14:m>
                  <m:oMath xmlns:m="http://schemas.openxmlformats.org/officeDocument/2006/math">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𝜆</m:t>
                        </m:r>
                      </m:e>
                    </m:acc>
                    <m:r>
                      <a:rPr lang="en-US" b="0" i="1" dirty="0" smtClean="0">
                        <a:latin typeface="Cambria Math" panose="02040503050406030204" pitchFamily="18" charset="0"/>
                      </a:rPr>
                      <m:t>=</m:t>
                    </m:r>
                    <m:bar>
                      <m:barPr>
                        <m:pos m:val="top"/>
                        <m:ctrlPr>
                          <a:rPr lang="en-US" b="0" i="1" dirty="0" smtClean="0">
                            <a:latin typeface="Cambria Math" panose="02040503050406030204" pitchFamily="18" charset="0"/>
                          </a:rPr>
                        </m:ctrlPr>
                      </m:barPr>
                      <m:e>
                        <m:r>
                          <a:rPr lang="en-US" b="0" i="1" dirty="0" smtClean="0">
                            <a:latin typeface="Cambria Math" panose="02040503050406030204" pitchFamily="18" charset="0"/>
                          </a:rPr>
                          <m:t>𝑥</m:t>
                        </m:r>
                      </m:e>
                    </m:bar>
                    <m:r>
                      <a:rPr lang="en-US" b="0" i="1" dirty="0" smtClean="0">
                        <a:latin typeface="Cambria Math" panose="02040503050406030204" pitchFamily="18" charset="0"/>
                      </a:rPr>
                      <m:t>=</m:t>
                    </m:r>
                    <m:r>
                      <a:rPr lang="en-US" b="0" i="1" dirty="0" smtClean="0">
                        <a:latin typeface="Cambria Math" panose="02040503050406030204" pitchFamily="18" charset="0"/>
                      </a:rPr>
                      <m:t>𝐶</m:t>
                    </m:r>
                  </m:oMath>
                </a14:m>
                <a:r>
                  <a:rPr lang="en-US" dirty="0"/>
                  <a:t>, the standard error is approximately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𝐶</m:t>
                    </m:r>
                  </m:oMath>
                </a14:m>
                <a:r>
                  <a:rPr lang="en-US" dirty="0"/>
                  <a:t>. What is the CI then? </a:t>
                </a:r>
              </a:p>
            </p:txBody>
          </p:sp>
        </mc:Choice>
        <mc:Fallback xmlns="">
          <p:sp>
            <p:nvSpPr>
              <p:cNvPr id="5" name="TextBox 4">
                <a:extLst>
                  <a:ext uri="{FF2B5EF4-FFF2-40B4-BE49-F238E27FC236}">
                    <a16:creationId xmlns:a16="http://schemas.microsoft.com/office/drawing/2014/main" id="{AF66B3B3-4883-4006-4E22-AC152F65B3B2}"/>
                  </a:ext>
                </a:extLst>
              </p:cNvPr>
              <p:cNvSpPr txBox="1">
                <a:spLocks noRot="1" noChangeAspect="1" noMove="1" noResize="1" noEditPoints="1" noAdjustHandles="1" noChangeArrowheads="1" noChangeShapeType="1" noTextEdit="1"/>
              </p:cNvSpPr>
              <p:nvPr/>
            </p:nvSpPr>
            <p:spPr>
              <a:xfrm>
                <a:off x="8610600" y="4572000"/>
                <a:ext cx="2438400" cy="1235979"/>
              </a:xfrm>
              <a:prstGeom prst="rect">
                <a:avLst/>
              </a:prstGeom>
              <a:blipFill>
                <a:blip r:embed="rId5"/>
                <a:stretch>
                  <a:fillRect l="-1990" t="-1463" r="-1990" b="-6341"/>
                </a:stretch>
              </a:blipFill>
              <a:ln>
                <a:solidFill>
                  <a:schemeClr val="accent5">
                    <a:lumMod val="75000"/>
                  </a:schemeClr>
                </a:solidFill>
              </a:ln>
            </p:spPr>
            <p:txBody>
              <a:bodyPr/>
              <a:lstStyle/>
              <a:p>
                <a:r>
                  <a:rPr lang="en-US">
                    <a:noFill/>
                  </a:rPr>
                  <a:t> </a:t>
                </a:r>
              </a:p>
            </p:txBody>
          </p:sp>
        </mc:Fallback>
      </mc:AlternateContent>
      <p:pic>
        <p:nvPicPr>
          <p:cNvPr id="6" name="Picture 5" descr="RStudio - RStudio">
            <a:extLst>
              <a:ext uri="{FF2B5EF4-FFF2-40B4-BE49-F238E27FC236}">
                <a16:creationId xmlns:a16="http://schemas.microsoft.com/office/drawing/2014/main" id="{2D2B3E3F-8B5F-8C2D-D7C0-468DDCBC711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25000" y="251143"/>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945891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 for a </a:t>
            </a:r>
            <a:r>
              <a:rPr lang="en-US" b="1" dirty="0">
                <a:cs typeface="Times New Roman" panose="02020603050405020304" pitchFamily="18" charset="0"/>
              </a:rPr>
              <a:t>Standard Deviation</a:t>
            </a:r>
            <a:endParaRPr lang="en-US"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058400" cy="5217905"/>
              </a:xfrm>
            </p:spPr>
            <p:txBody>
              <a:bodyPr>
                <a:normAutofit/>
              </a:bodyPr>
              <a:lstStyle/>
              <a:p>
                <a:pPr marL="0" indent="0">
                  <a:buNone/>
                </a:pPr>
                <a:r>
                  <a:rPr lang="en-US" sz="2200" dirty="0"/>
                  <a:t>Can we calculate the CI for a standard deviation? (Note: why would we want this?) </a:t>
                </a:r>
              </a:p>
              <a:p>
                <a:pPr marL="0" indent="0">
                  <a:buNone/>
                </a:pPr>
                <a:r>
                  <a:rPr lang="en-US" sz="2200" dirty="0"/>
                  <a:t>  </a:t>
                </a:r>
              </a:p>
              <a:p>
                <a:pPr marL="0" indent="0">
                  <a:buNone/>
                </a:pPr>
                <a:r>
                  <a:rPr lang="en-US" sz="2200" dirty="0"/>
                  <a:t>The formula goes from: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r>
                  <a:rPr lang="en-US" sz="2200" dirty="0"/>
                  <a:t>To: </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788" t="-1051"/>
                </a:stretch>
              </a:blipFill>
            </p:spPr>
            <p:txBody>
              <a:bodyPr/>
              <a:lstStyle/>
              <a:p>
                <a:r>
                  <a:rPr lang="en-US">
                    <a:noFill/>
                  </a:rPr>
                  <a:t> </a:t>
                </a:r>
              </a:p>
            </p:txBody>
          </p:sp>
        </mc:Fallback>
      </mc:AlternateContent>
      <p:pic>
        <p:nvPicPr>
          <p:cNvPr id="12290" name="Picture 2" descr="Mth120 Section 9.3: Confidence Intervals for a Population Standard Deviation  - YouTube">
            <a:extLst>
              <a:ext uri="{FF2B5EF4-FFF2-40B4-BE49-F238E27FC236}">
                <a16:creationId xmlns:a16="http://schemas.microsoft.com/office/drawing/2014/main" id="{D6862CCF-E87A-BE3C-F88A-147A91F3A6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0000" t="27617" r="21667" b="52383"/>
          <a:stretch/>
        </p:blipFill>
        <p:spPr bwMode="auto">
          <a:xfrm>
            <a:off x="1600200" y="3276600"/>
            <a:ext cx="53340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41365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525000" cy="1034208"/>
          </a:xfrm>
        </p:spPr>
        <p:txBody>
          <a:bodyPr>
            <a:normAutofit fontScale="90000"/>
          </a:bodyPr>
          <a:lstStyle/>
          <a:p>
            <a:r>
              <a:rPr lang="en-US" dirty="0">
                <a:cs typeface="Times New Roman" panose="02020603050405020304" pitchFamily="18" charset="0"/>
              </a:rPr>
              <a:t>Calculating a CI for Differences in Means/Proportions/SDs/etc. </a:t>
            </a:r>
            <a:endParaRPr lang="en-US" b="1"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1524000"/>
            <a:ext cx="10058400" cy="4656137"/>
          </a:xfrm>
        </p:spPr>
        <p:txBody>
          <a:bodyPr>
            <a:normAutofit/>
          </a:bodyPr>
          <a:lstStyle/>
          <a:p>
            <a:pPr marL="0" indent="0">
              <a:buNone/>
            </a:pPr>
            <a:r>
              <a:rPr lang="en-US" sz="2400" dirty="0"/>
              <a:t>A single CI isn’t really that interesting</a:t>
            </a:r>
          </a:p>
          <a:p>
            <a:r>
              <a:rPr lang="en-US" sz="2400" dirty="0"/>
              <a:t>If we have too much uncertainty, how can we fix it? </a:t>
            </a:r>
            <a:r>
              <a:rPr lang="en-US" sz="2400" b="1" u="sng" dirty="0"/>
              <a:t>Just get more data!</a:t>
            </a:r>
          </a:p>
          <a:p>
            <a:r>
              <a:rPr lang="en-US" sz="2400" dirty="0"/>
              <a:t>What we really care about is uncertainty </a:t>
            </a:r>
            <a:r>
              <a:rPr lang="en-US" sz="2400" i="1" dirty="0"/>
              <a:t>relative </a:t>
            </a:r>
            <a:r>
              <a:rPr lang="en-US" sz="2400" dirty="0"/>
              <a:t>to other groups in the data</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p:spTree>
    <p:extLst>
      <p:ext uri="{BB962C8B-B14F-4D97-AF65-F5344CB8AC3E}">
        <p14:creationId xmlns:p14="http://schemas.microsoft.com/office/powerpoint/2010/main" val="316402982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525000" cy="1034208"/>
          </a:xfrm>
        </p:spPr>
        <p:txBody>
          <a:bodyPr>
            <a:normAutofit fontScale="90000"/>
          </a:bodyPr>
          <a:lstStyle/>
          <a:p>
            <a:r>
              <a:rPr lang="en-US" dirty="0">
                <a:cs typeface="Times New Roman" panose="02020603050405020304" pitchFamily="18" charset="0"/>
              </a:rPr>
              <a:t>Calculating a CI for Differences in Means/Proportions/SDs/etc. </a:t>
            </a:r>
            <a:endParaRPr lang="en-US" b="1"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1524000"/>
            <a:ext cx="10058400" cy="4656137"/>
          </a:xfrm>
        </p:spPr>
        <p:txBody>
          <a:bodyPr>
            <a:normAutofit/>
          </a:bodyPr>
          <a:lstStyle/>
          <a:p>
            <a:pPr marL="0" indent="0">
              <a:buNone/>
            </a:pPr>
            <a:r>
              <a:rPr lang="en-US" sz="2400" dirty="0"/>
              <a:t>A single CI isn’t really that interesting</a:t>
            </a:r>
          </a:p>
          <a:p>
            <a:r>
              <a:rPr lang="en-US" sz="2400" dirty="0"/>
              <a:t>If we have too much uncertainty, how can we fix it? </a:t>
            </a:r>
            <a:r>
              <a:rPr lang="en-US" sz="2400" b="1" u="sng" dirty="0"/>
              <a:t>Just get more data!</a:t>
            </a:r>
          </a:p>
          <a:p>
            <a:r>
              <a:rPr lang="en-US" sz="2400" dirty="0"/>
              <a:t>What we really care about is uncertainty </a:t>
            </a:r>
            <a:r>
              <a:rPr lang="en-US" sz="2400" i="1" dirty="0"/>
              <a:t>relative </a:t>
            </a:r>
            <a:r>
              <a:rPr lang="en-US" sz="2400" dirty="0"/>
              <a:t>to other groups in the data</a:t>
            </a:r>
          </a:p>
          <a:p>
            <a:pPr marL="0" indent="0">
              <a:buNone/>
            </a:pPr>
            <a:r>
              <a:rPr lang="en-US" sz="2400" dirty="0"/>
              <a:t>This is the question of </a:t>
            </a:r>
            <a:r>
              <a:rPr lang="en-US" sz="2400" b="1" dirty="0"/>
              <a:t>differences in estimates: </a:t>
            </a:r>
            <a:endParaRPr lang="en-US" sz="2400" dirty="0"/>
          </a:p>
          <a:p>
            <a:r>
              <a:rPr lang="en-US" sz="2400" dirty="0"/>
              <a:t>Do men experience this more than women? </a:t>
            </a:r>
          </a:p>
          <a:p>
            <a:r>
              <a:rPr lang="en-US" sz="2400" dirty="0"/>
              <a:t>Do children have higher incidence than adults? </a:t>
            </a:r>
          </a:p>
          <a:p>
            <a:r>
              <a:rPr lang="en-US" sz="2400" dirty="0"/>
              <a:t>Comparisons are vital in understanding causal pathways and mechanisms!</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p:spTree>
    <p:extLst>
      <p:ext uri="{BB962C8B-B14F-4D97-AF65-F5344CB8AC3E}">
        <p14:creationId xmlns:p14="http://schemas.microsoft.com/office/powerpoint/2010/main" val="24737992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525000" cy="1034208"/>
          </a:xfrm>
        </p:spPr>
        <p:txBody>
          <a:bodyPr>
            <a:normAutofit fontScale="90000"/>
          </a:bodyPr>
          <a:lstStyle/>
          <a:p>
            <a:r>
              <a:rPr lang="en-US" dirty="0">
                <a:cs typeface="Times New Roman" panose="02020603050405020304" pitchFamily="18" charset="0"/>
              </a:rPr>
              <a:t>Calculating a CI for Differences in Means/Proportions/SDs/etc. </a:t>
            </a:r>
            <a:endParaRPr lang="en-US" b="1"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1524000"/>
            <a:ext cx="10058400" cy="4656137"/>
          </a:xfrm>
        </p:spPr>
        <p:txBody>
          <a:bodyPr>
            <a:normAutofit/>
          </a:bodyPr>
          <a:lstStyle/>
          <a:p>
            <a:pPr marL="0" indent="0">
              <a:buNone/>
            </a:pPr>
            <a:r>
              <a:rPr lang="en-US" sz="2400" dirty="0"/>
              <a:t>Logistics here depend on the comparison at hand: </a:t>
            </a:r>
          </a:p>
          <a:p>
            <a:r>
              <a:rPr lang="en-US" sz="2400" dirty="0"/>
              <a:t>Different comparisons = different distributions</a:t>
            </a:r>
          </a:p>
          <a:p>
            <a:r>
              <a:rPr lang="en-US" sz="2400" dirty="0"/>
              <a:t>The real trick is in calculating standard errors </a:t>
            </a:r>
            <a:r>
              <a:rPr lang="en-US" sz="2400" i="1" dirty="0"/>
              <a:t>of differences: </a:t>
            </a:r>
          </a:p>
          <a:p>
            <a:endParaRPr lang="en-US" sz="2400" i="1" dirty="0"/>
          </a:p>
          <a:p>
            <a:endParaRPr lang="en-US" sz="2400" i="1" dirty="0"/>
          </a:p>
          <a:p>
            <a:endParaRPr lang="en-US" sz="2400" dirty="0"/>
          </a:p>
          <a:p>
            <a:r>
              <a:rPr lang="en-US" sz="2400" dirty="0"/>
              <a:t>Also depends on if the data are “paired” or not</a:t>
            </a:r>
          </a:p>
          <a:p>
            <a:pPr marL="0" indent="0">
              <a:buNone/>
            </a:pPr>
            <a:r>
              <a:rPr lang="en-US" sz="2400" b="1" u="sng" dirty="0">
                <a:solidFill>
                  <a:schemeClr val="accent5">
                    <a:lumMod val="75000"/>
                  </a:schemeClr>
                </a:solidFill>
              </a:rPr>
              <a:t>Luckily, R can handle it all! </a:t>
            </a:r>
          </a:p>
          <a:p>
            <a:pPr marL="0" indent="0">
              <a:buNone/>
            </a:pPr>
            <a:endParaRPr lang="en-US" sz="2200" b="1" u="sng" dirty="0">
              <a:solidFill>
                <a:schemeClr val="accent5">
                  <a:lumMod val="75000"/>
                </a:schemeClr>
              </a:solidFill>
            </a:endParaRPr>
          </a:p>
          <a:p>
            <a:pPr marL="0" indent="0">
              <a:buNone/>
            </a:pPr>
            <a:endParaRPr lang="en-US" sz="2200" dirty="0"/>
          </a:p>
          <a:p>
            <a:pPr marL="0" indent="0">
              <a:buNone/>
            </a:pPr>
            <a:endParaRPr lang="en-US" sz="2200" dirty="0"/>
          </a:p>
          <a:p>
            <a:pPr marL="0" indent="0">
              <a:buNone/>
            </a:pPr>
            <a:endParaRPr lang="en-US" sz="2200" dirty="0"/>
          </a:p>
        </p:txBody>
      </p:sp>
      <p:pic>
        <p:nvPicPr>
          <p:cNvPr id="5" name="Picture 4" descr="RStudio - RStudio">
            <a:extLst>
              <a:ext uri="{FF2B5EF4-FFF2-40B4-BE49-F238E27FC236}">
                <a16:creationId xmlns:a16="http://schemas.microsoft.com/office/drawing/2014/main" id="{8E0E4272-E946-E527-FB77-CAAE0EFC88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Two-Sample Test of Means">
            <a:extLst>
              <a:ext uri="{FF2B5EF4-FFF2-40B4-BE49-F238E27FC236}">
                <a16:creationId xmlns:a16="http://schemas.microsoft.com/office/drawing/2014/main" id="{EA88A3E1-2D1A-76EB-681B-9F25B63206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3219511"/>
            <a:ext cx="4114800" cy="123765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tandard Error | Formula &amp; Examples - Video &amp; Lesson Transcript | Study.com">
            <a:extLst>
              <a:ext uri="{FF2B5EF4-FFF2-40B4-BE49-F238E27FC236}">
                <a16:creationId xmlns:a16="http://schemas.microsoft.com/office/drawing/2014/main" id="{91AE7ADC-422B-7DAE-1726-05FF9DEBCD1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4445" r="16222" b="58602"/>
          <a:stretch/>
        </p:blipFill>
        <p:spPr bwMode="auto">
          <a:xfrm>
            <a:off x="5791200" y="3196362"/>
            <a:ext cx="4572000" cy="1128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20435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Bootstrapping &amp; CI Theory</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218701401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Bootstrapped Standard Errors	</a:t>
            </a:r>
            <a:endParaRPr lang="en-US"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058400" cy="5217905"/>
              </a:xfrm>
            </p:spPr>
            <p:txBody>
              <a:bodyPr>
                <a:normAutofit/>
              </a:bodyPr>
              <a:lstStyle/>
              <a:p>
                <a:pPr marL="0" indent="0">
                  <a:buNone/>
                </a:pPr>
                <a:r>
                  <a:rPr lang="en-US" sz="2200" dirty="0"/>
                  <a:t>Frequently, </a:t>
                </a:r>
                <a14:m>
                  <m:oMath xmlns:m="http://schemas.openxmlformats.org/officeDocument/2006/math">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oMath>
                </a14:m>
                <a:r>
                  <a:rPr lang="en-US" sz="2200" dirty="0"/>
                  <a:t> may be so complicated that it’s difficult to get </a:t>
                </a:r>
                <a14:m>
                  <m:oMath xmlns:m="http://schemas.openxmlformats.org/officeDocument/2006/math">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𝜎</m:t>
                        </m:r>
                      </m:e>
                      <m:sub>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sub>
                    </m:sSub>
                  </m:oMath>
                </a14:m>
                <a:r>
                  <a:rPr lang="en-US" sz="2200" dirty="0"/>
                  <a:t>. </a:t>
                </a:r>
              </a:p>
              <a:p>
                <a:pPr marL="0" indent="0">
                  <a:buNone/>
                </a:pPr>
                <a:r>
                  <a:rPr lang="en-US" sz="2200" dirty="0"/>
                  <a:t>In this case, we can use </a:t>
                </a:r>
                <a:r>
                  <a:rPr lang="en-US" sz="2200" b="1" dirty="0"/>
                  <a:t>bootstrapping </a:t>
                </a:r>
                <a:r>
                  <a:rPr lang="en-US" sz="2200" dirty="0"/>
                  <a:t>to validate our SEs (and CIs): </a:t>
                </a:r>
              </a:p>
              <a:p>
                <a:pPr marL="457200" indent="-457200">
                  <a:buAutoNum type="arabicPeriod"/>
                </a:pPr>
                <a:r>
                  <a:rPr lang="en-US" sz="2200" dirty="0"/>
                  <a:t>Take your data sample </a:t>
                </a:r>
                <a14:m>
                  <m:oMath xmlns:m="http://schemas.openxmlformats.org/officeDocument/2006/math">
                    <m:r>
                      <m:rPr>
                        <m:lit/>
                      </m:rPr>
                      <a:rPr lang="en-US" sz="2200" b="0" i="1" smtClean="0">
                        <a:latin typeface="Cambria Math" panose="02040503050406030204" pitchFamily="18" charset="0"/>
                      </a:rPr>
                      <m:t>{</m:t>
                    </m:r>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𝑋</m:t>
                        </m:r>
                      </m:e>
                      <m:sub>
                        <m:r>
                          <a:rPr lang="en-US" sz="2200" b="0" i="1" smtClean="0">
                            <a:latin typeface="Cambria Math" panose="02040503050406030204" pitchFamily="18" charset="0"/>
                          </a:rPr>
                          <m:t>1</m:t>
                        </m:r>
                      </m:sub>
                    </m:sSub>
                    <m:r>
                      <a:rPr lang="en-US" sz="2200" b="0" i="1" smtClean="0">
                        <a:latin typeface="Cambria Math" panose="02040503050406030204" pitchFamily="18" charset="0"/>
                      </a:rPr>
                      <m:t>,…, </m:t>
                    </m:r>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𝑋</m:t>
                        </m:r>
                      </m:e>
                      <m:sub>
                        <m:r>
                          <a:rPr lang="en-US" sz="2200" b="0" i="1" smtClean="0">
                            <a:latin typeface="Cambria Math" panose="02040503050406030204" pitchFamily="18" charset="0"/>
                          </a:rPr>
                          <m:t>𝑁</m:t>
                        </m:r>
                      </m:sub>
                    </m:sSub>
                    <m:r>
                      <a:rPr lang="en-US" sz="2200" b="0" i="1" smtClean="0">
                        <a:latin typeface="Cambria Math" panose="02040503050406030204" pitchFamily="18" charset="0"/>
                      </a:rPr>
                      <m:t>}</m:t>
                    </m:r>
                  </m:oMath>
                </a14:m>
                <a:r>
                  <a:rPr lang="en-US" sz="2200" b="0" dirty="0"/>
                  <a:t> and estimator </a:t>
                </a:r>
                <a14:m>
                  <m:oMath xmlns:m="http://schemas.openxmlformats.org/officeDocument/2006/math">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oMath>
                </a14:m>
                <a:endParaRPr lang="en-US" sz="2200" b="0" dirty="0"/>
              </a:p>
              <a:p>
                <a:pPr marL="457200" indent="-457200">
                  <a:buAutoNum type="arabicPeriod"/>
                </a:pPr>
                <a:r>
                  <a:rPr lang="en-US" sz="2200" dirty="0"/>
                  <a:t>From (1) sample </a:t>
                </a:r>
                <a:r>
                  <a:rPr lang="en-US" sz="2200" u="sng" dirty="0"/>
                  <a:t>with replacement</a:t>
                </a:r>
                <a:r>
                  <a:rPr lang="en-US" sz="2200" dirty="0"/>
                  <a:t> </a:t>
                </a:r>
                <a14:m>
                  <m:oMath xmlns:m="http://schemas.openxmlformats.org/officeDocument/2006/math">
                    <m:r>
                      <a:rPr lang="en-US" sz="2200" b="0" i="1" smtClean="0">
                        <a:latin typeface="Cambria Math" panose="02040503050406030204" pitchFamily="18" charset="0"/>
                      </a:rPr>
                      <m:t>𝑁</m:t>
                    </m:r>
                    <m:r>
                      <a:rPr lang="en-US" sz="2200" b="0" i="1" smtClean="0">
                        <a:latin typeface="Cambria Math" panose="02040503050406030204" pitchFamily="18" charset="0"/>
                      </a:rPr>
                      <m:t> </m:t>
                    </m:r>
                  </m:oMath>
                </a14:m>
                <a:r>
                  <a:rPr lang="en-US" sz="2200" dirty="0"/>
                  <a:t>times to get a new sample </a:t>
                </a:r>
                <a14:m>
                  <m:oMath xmlns:m="http://schemas.openxmlformats.org/officeDocument/2006/math">
                    <m:r>
                      <a:rPr lang="en-US" sz="2200" b="0" i="1" smtClean="0">
                        <a:latin typeface="Cambria Math" panose="02040503050406030204" pitchFamily="18" charset="0"/>
                      </a:rPr>
                      <m:t>{</m:t>
                    </m:r>
                    <m:sSubSup>
                      <m:sSubSupPr>
                        <m:ctrlPr>
                          <a:rPr lang="en-US" sz="2200" b="0" i="1" smtClean="0">
                            <a:latin typeface="Cambria Math" panose="02040503050406030204" pitchFamily="18" charset="0"/>
                          </a:rPr>
                        </m:ctrlPr>
                      </m:sSubSupPr>
                      <m:e>
                        <m:r>
                          <a:rPr lang="en-US" sz="2200" b="0" i="1" smtClean="0">
                            <a:latin typeface="Cambria Math" panose="02040503050406030204" pitchFamily="18" charset="0"/>
                          </a:rPr>
                          <m:t>𝑋</m:t>
                        </m:r>
                      </m:e>
                      <m:sub>
                        <m:r>
                          <a:rPr lang="en-US" sz="2200" b="0" i="1" smtClean="0">
                            <a:latin typeface="Cambria Math" panose="02040503050406030204" pitchFamily="18" charset="0"/>
                          </a:rPr>
                          <m:t>1</m:t>
                        </m:r>
                      </m:sub>
                      <m:sup>
                        <m:r>
                          <a:rPr lang="en-US" sz="2200" b="0" i="1" smtClean="0">
                            <a:latin typeface="Cambria Math" panose="02040503050406030204" pitchFamily="18" charset="0"/>
                          </a:rPr>
                          <m:t>1</m:t>
                        </m:r>
                      </m:sup>
                    </m:sSubSup>
                    <m:r>
                      <a:rPr lang="en-US" sz="2200" b="0" i="1" smtClean="0">
                        <a:latin typeface="Cambria Math" panose="02040503050406030204" pitchFamily="18" charset="0"/>
                      </a:rPr>
                      <m:t>,…, </m:t>
                    </m:r>
                    <m:sSubSup>
                      <m:sSubSupPr>
                        <m:ctrlPr>
                          <a:rPr lang="en-US" sz="2200" b="0" i="1" smtClean="0">
                            <a:latin typeface="Cambria Math" panose="02040503050406030204" pitchFamily="18" charset="0"/>
                          </a:rPr>
                        </m:ctrlPr>
                      </m:sSubSupPr>
                      <m:e>
                        <m:r>
                          <a:rPr lang="en-US" sz="2200" b="0" i="1" smtClean="0">
                            <a:latin typeface="Cambria Math" panose="02040503050406030204" pitchFamily="18" charset="0"/>
                          </a:rPr>
                          <m:t>𝑋</m:t>
                        </m:r>
                      </m:e>
                      <m:sub>
                        <m:r>
                          <a:rPr lang="en-US" sz="2200" b="0" i="1" smtClean="0">
                            <a:latin typeface="Cambria Math" panose="02040503050406030204" pitchFamily="18" charset="0"/>
                          </a:rPr>
                          <m:t>𝑁</m:t>
                        </m:r>
                      </m:sub>
                      <m:sup>
                        <m:r>
                          <a:rPr lang="en-US" sz="2200" b="0" i="1" smtClean="0">
                            <a:latin typeface="Cambria Math" panose="02040503050406030204" pitchFamily="18" charset="0"/>
                          </a:rPr>
                          <m:t>1</m:t>
                        </m:r>
                      </m:sup>
                    </m:sSubSup>
                    <m:r>
                      <a:rPr lang="en-US" sz="2200" b="0" i="1" smtClean="0">
                        <a:latin typeface="Cambria Math" panose="02040503050406030204" pitchFamily="18" charset="0"/>
                      </a:rPr>
                      <m:t>}</m:t>
                    </m:r>
                  </m:oMath>
                </a14:m>
                <a:r>
                  <a:rPr lang="en-US" sz="2200" dirty="0"/>
                  <a:t> and estimator </a:t>
                </a:r>
                <a14:m>
                  <m:oMath xmlns:m="http://schemas.openxmlformats.org/officeDocument/2006/math">
                    <m:sSup>
                      <m:sSupPr>
                        <m:ctrlPr>
                          <a:rPr lang="en-US" sz="2200" b="0" i="1" smtClean="0">
                            <a:latin typeface="Cambria Math" panose="02040503050406030204" pitchFamily="18" charset="0"/>
                          </a:rPr>
                        </m:ctrlPr>
                      </m:sSupPr>
                      <m:e>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e>
                      <m:sup>
                        <m:r>
                          <a:rPr lang="en-US" sz="2200" b="0" i="1" smtClean="0">
                            <a:latin typeface="Cambria Math" panose="02040503050406030204" pitchFamily="18" charset="0"/>
                          </a:rPr>
                          <m:t>1</m:t>
                        </m:r>
                      </m:sup>
                    </m:sSup>
                  </m:oMath>
                </a14:m>
                <a:endParaRPr lang="en-US" sz="2200" dirty="0"/>
              </a:p>
              <a:p>
                <a:pPr marL="457200" indent="-457200">
                  <a:buAutoNum type="arabicPeriod"/>
                </a:pPr>
                <a:r>
                  <a:rPr lang="en-US" sz="2200" dirty="0"/>
                  <a:t>Repeat (2) </a:t>
                </a:r>
                <a14:m>
                  <m:oMath xmlns:m="http://schemas.openxmlformats.org/officeDocument/2006/math">
                    <m:r>
                      <a:rPr lang="en-US" sz="2200" b="0" i="1" smtClean="0">
                        <a:latin typeface="Cambria Math" panose="02040503050406030204" pitchFamily="18" charset="0"/>
                      </a:rPr>
                      <m:t>𝐵</m:t>
                    </m:r>
                  </m:oMath>
                </a14:m>
                <a:r>
                  <a:rPr lang="en-US" sz="2200" dirty="0"/>
                  <a:t> times until you have a set of estimators </a:t>
                </a:r>
                <a14:m>
                  <m:oMath xmlns:m="http://schemas.openxmlformats.org/officeDocument/2006/math">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e>
                      <m:sup>
                        <m:r>
                          <a:rPr lang="en-US" sz="2200" b="0" i="1" smtClean="0">
                            <a:latin typeface="Cambria Math" panose="02040503050406030204" pitchFamily="18" charset="0"/>
                          </a:rPr>
                          <m:t>1</m:t>
                        </m:r>
                      </m:sup>
                    </m:sSup>
                    <m:r>
                      <a:rPr lang="en-US" sz="2200" b="0" i="1" smtClean="0">
                        <a:latin typeface="Cambria Math" panose="02040503050406030204" pitchFamily="18" charset="0"/>
                      </a:rPr>
                      <m:t>,…, </m:t>
                    </m:r>
                    <m:sSup>
                      <m:sSupPr>
                        <m:ctrlPr>
                          <a:rPr lang="en-US" sz="2200" b="0" i="1" smtClean="0">
                            <a:latin typeface="Cambria Math" panose="02040503050406030204" pitchFamily="18" charset="0"/>
                          </a:rPr>
                        </m:ctrlPr>
                      </m:sSupPr>
                      <m:e>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e>
                      <m:sup>
                        <m:r>
                          <a:rPr lang="en-US" sz="2200" b="0" i="1" smtClean="0">
                            <a:latin typeface="Cambria Math" panose="02040503050406030204" pitchFamily="18" charset="0"/>
                          </a:rPr>
                          <m:t>𝐵</m:t>
                        </m:r>
                      </m:sup>
                    </m:sSup>
                  </m:oMath>
                </a14:m>
                <a:r>
                  <a:rPr lang="en-US" sz="2200" dirty="0"/>
                  <a:t>}</a:t>
                </a:r>
              </a:p>
              <a:p>
                <a:pPr marL="457200" indent="-457200">
                  <a:buFont typeface="Arial" pitchFamily="34" charset="0"/>
                  <a:buAutoNum type="arabicPeriod"/>
                </a:pPr>
                <a:r>
                  <a:rPr lang="en-US" sz="2200" dirty="0"/>
                  <a:t>Your “updated” estimator is then the average of these </a:t>
                </a:r>
                <a14:m>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𝜃</m:t>
                        </m:r>
                      </m:e>
                    </m:bar>
                  </m:oMath>
                </a14:m>
                <a:r>
                  <a:rPr lang="en-US" sz="2200" dirty="0"/>
                  <a:t> and its SE is given by the standard deviation of </a:t>
                </a:r>
                <a14:m>
                  <m:oMath xmlns:m="http://schemas.openxmlformats.org/officeDocument/2006/math">
                    <m:r>
                      <a:rPr lang="en-US" sz="2200" i="1">
                        <a:latin typeface="Cambria Math" panose="02040503050406030204" pitchFamily="18" charset="0"/>
                      </a:rPr>
                      <m:t>{</m:t>
                    </m:r>
                    <m:sSup>
                      <m:sSupPr>
                        <m:ctrlPr>
                          <a:rPr lang="en-US" sz="2200" i="1">
                            <a:latin typeface="Cambria Math" panose="02040503050406030204" pitchFamily="18" charset="0"/>
                          </a:rPr>
                        </m:ctrlPr>
                      </m:sSupPr>
                      <m:e>
                        <m:acc>
                          <m:accPr>
                            <m:chr m:val="̂"/>
                            <m:ctrlPr>
                              <a:rPr lang="en-US" sz="2200" i="1">
                                <a:latin typeface="Cambria Math" panose="02040503050406030204" pitchFamily="18" charset="0"/>
                              </a:rPr>
                            </m:ctrlPr>
                          </m:accPr>
                          <m:e>
                            <m:r>
                              <a:rPr lang="en-US" sz="2200" i="1">
                                <a:latin typeface="Cambria Math" panose="02040503050406030204" pitchFamily="18" charset="0"/>
                              </a:rPr>
                              <m:t>𝜃</m:t>
                            </m:r>
                          </m:e>
                        </m:acc>
                      </m:e>
                      <m:sup>
                        <m:r>
                          <a:rPr lang="en-US" sz="2200" i="1">
                            <a:latin typeface="Cambria Math" panose="02040503050406030204" pitchFamily="18" charset="0"/>
                          </a:rPr>
                          <m:t>1</m:t>
                        </m:r>
                      </m:sup>
                    </m:sSup>
                    <m:r>
                      <a:rPr lang="en-US" sz="2200" i="1">
                        <a:latin typeface="Cambria Math" panose="02040503050406030204" pitchFamily="18" charset="0"/>
                      </a:rPr>
                      <m:t>,…, </m:t>
                    </m:r>
                    <m:sSup>
                      <m:sSupPr>
                        <m:ctrlPr>
                          <a:rPr lang="en-US" sz="2200" i="1">
                            <a:latin typeface="Cambria Math" panose="02040503050406030204" pitchFamily="18" charset="0"/>
                          </a:rPr>
                        </m:ctrlPr>
                      </m:sSupPr>
                      <m:e>
                        <m:acc>
                          <m:accPr>
                            <m:chr m:val="̂"/>
                            <m:ctrlPr>
                              <a:rPr lang="en-US" sz="2200" i="1">
                                <a:latin typeface="Cambria Math" panose="02040503050406030204" pitchFamily="18" charset="0"/>
                              </a:rPr>
                            </m:ctrlPr>
                          </m:accPr>
                          <m:e>
                            <m:r>
                              <a:rPr lang="en-US" sz="2200" i="1">
                                <a:latin typeface="Cambria Math" panose="02040503050406030204" pitchFamily="18" charset="0"/>
                              </a:rPr>
                              <m:t>𝜃</m:t>
                            </m:r>
                          </m:e>
                        </m:acc>
                      </m:e>
                      <m:sup>
                        <m:r>
                          <a:rPr lang="en-US" sz="2200" i="1">
                            <a:latin typeface="Cambria Math" panose="02040503050406030204" pitchFamily="18" charset="0"/>
                          </a:rPr>
                          <m:t>𝐵</m:t>
                        </m:r>
                      </m:sup>
                    </m:sSup>
                  </m:oMath>
                </a14:m>
                <a:r>
                  <a:rPr lang="en-US" sz="2200" dirty="0"/>
                  <a:t>}</a:t>
                </a:r>
              </a:p>
              <a:p>
                <a:pPr marL="457200" indent="-457200">
                  <a:buAutoNum type="arabicPeriod"/>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788" t="-1051"/>
                </a:stretch>
              </a:blipFill>
            </p:spPr>
            <p:txBody>
              <a:bodyPr/>
              <a:lstStyle/>
              <a:p>
                <a:r>
                  <a:rPr lang="en-US">
                    <a:noFill/>
                  </a:rPr>
                  <a:t> </a:t>
                </a:r>
              </a:p>
            </p:txBody>
          </p:sp>
        </mc:Fallback>
      </mc:AlternateContent>
    </p:spTree>
    <p:extLst>
      <p:ext uri="{BB962C8B-B14F-4D97-AF65-F5344CB8AC3E}">
        <p14:creationId xmlns:p14="http://schemas.microsoft.com/office/powerpoint/2010/main" val="159645719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366641"/>
            <a:ext cx="7490947" cy="429465"/>
          </a:xfrm>
          <a:prstGeom prst="rect">
            <a:avLst/>
          </a:prstGeom>
          <a:solidFill>
            <a:srgbClr val="A6E481"/>
          </a:solidFill>
        </p:spPr>
        <p:txBody>
          <a:bodyPr vert="horz" wrap="square" lIns="0" tIns="62917" rIns="0" bIns="0" rtlCol="0" anchor="b">
            <a:spAutoFit/>
          </a:bodyPr>
          <a:lstStyle/>
          <a:p>
            <a:pPr marL="261743">
              <a:lnSpc>
                <a:spcPct val="100000"/>
              </a:lnSpc>
              <a:spcBef>
                <a:spcPts val="495"/>
              </a:spcBef>
            </a:pPr>
            <a:r>
              <a:rPr sz="2378" spc="20" dirty="0">
                <a:solidFill>
                  <a:srgbClr val="505252"/>
                </a:solidFill>
                <a:latin typeface="Times New Roman"/>
                <a:cs typeface="Times New Roman"/>
              </a:rPr>
              <a:t>Bootstrapped </a:t>
            </a:r>
            <a:r>
              <a:rPr sz="2378" spc="10" dirty="0">
                <a:solidFill>
                  <a:srgbClr val="505252"/>
                </a:solidFill>
                <a:latin typeface="Times New Roman"/>
                <a:cs typeface="Times New Roman"/>
              </a:rPr>
              <a:t>Standard</a:t>
            </a:r>
            <a:r>
              <a:rPr sz="2378" spc="327" dirty="0">
                <a:solidFill>
                  <a:srgbClr val="505252"/>
                </a:solidFill>
                <a:latin typeface="Times New Roman"/>
                <a:cs typeface="Times New Roman"/>
              </a:rPr>
              <a:t> </a:t>
            </a:r>
            <a:r>
              <a:rPr sz="2378" spc="-40" dirty="0">
                <a:solidFill>
                  <a:srgbClr val="505252"/>
                </a:solidFill>
                <a:latin typeface="Times New Roman"/>
                <a:cs typeface="Times New Roman"/>
              </a:rPr>
              <a:t>Errors</a:t>
            </a:r>
            <a:endParaRPr sz="2378">
              <a:latin typeface="Times New Roman"/>
              <a:cs typeface="Times New Roman"/>
            </a:endParaRPr>
          </a:p>
        </p:txBody>
      </p:sp>
      <p:sp>
        <p:nvSpPr>
          <p:cNvPr id="3" name="object 3"/>
          <p:cNvSpPr/>
          <p:nvPr/>
        </p:nvSpPr>
        <p:spPr>
          <a:xfrm>
            <a:off x="2452878" y="2207997"/>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4" name="object 4"/>
          <p:cNvSpPr/>
          <p:nvPr/>
        </p:nvSpPr>
        <p:spPr>
          <a:xfrm>
            <a:off x="2452878" y="2624210"/>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5" name="object 5"/>
          <p:cNvSpPr txBox="1"/>
          <p:nvPr/>
        </p:nvSpPr>
        <p:spPr>
          <a:xfrm>
            <a:off x="2140909" y="974966"/>
            <a:ext cx="7704867" cy="1901097"/>
          </a:xfrm>
          <a:prstGeom prst="rect">
            <a:avLst/>
          </a:prstGeom>
        </p:spPr>
        <p:txBody>
          <a:bodyPr vert="horz" wrap="square" lIns="0" tIns="13842" rIns="0" bIns="0" rtlCol="0">
            <a:spAutoFit/>
          </a:bodyPr>
          <a:lstStyle/>
          <a:p>
            <a:pPr marL="100670" marR="85570">
              <a:lnSpc>
                <a:spcPct val="102600"/>
              </a:lnSpc>
              <a:spcBef>
                <a:spcPts val="109"/>
              </a:spcBef>
            </a:pPr>
            <a:r>
              <a:rPr sz="2180" spc="-40" dirty="0">
                <a:latin typeface="Calibri"/>
                <a:cs typeface="Calibri"/>
              </a:rPr>
              <a:t>Frequently, </a:t>
            </a:r>
            <a:r>
              <a:rPr sz="2180" i="1" spc="-565" dirty="0">
                <a:latin typeface="Arial"/>
                <a:cs typeface="Arial"/>
              </a:rPr>
              <a:t>θ</a:t>
            </a:r>
            <a:r>
              <a:rPr sz="3270" spc="-846" baseline="12626" dirty="0">
                <a:latin typeface="Tahoma"/>
                <a:cs typeface="Tahoma"/>
              </a:rPr>
              <a:t>ˆ </a:t>
            </a:r>
            <a:r>
              <a:rPr sz="2180" spc="-50" dirty="0">
                <a:latin typeface="Calibri"/>
                <a:cs typeface="Calibri"/>
              </a:rPr>
              <a:t>may </a:t>
            </a:r>
            <a:r>
              <a:rPr sz="2180" spc="-69" dirty="0">
                <a:latin typeface="Calibri"/>
                <a:cs typeface="Calibri"/>
              </a:rPr>
              <a:t>be </a:t>
            </a:r>
            <a:r>
              <a:rPr sz="2180" spc="-59" dirty="0">
                <a:latin typeface="Calibri"/>
                <a:cs typeface="Calibri"/>
              </a:rPr>
              <a:t>so </a:t>
            </a:r>
            <a:r>
              <a:rPr sz="2180" spc="-30" dirty="0">
                <a:latin typeface="Calibri"/>
                <a:cs typeface="Calibri"/>
              </a:rPr>
              <a:t>complicated </a:t>
            </a:r>
            <a:r>
              <a:rPr sz="2180" dirty="0">
                <a:latin typeface="Calibri"/>
                <a:cs typeface="Calibri"/>
              </a:rPr>
              <a:t>that </a:t>
            </a:r>
            <a:r>
              <a:rPr sz="2180" i="1" spc="-337" dirty="0">
                <a:latin typeface="Arial"/>
                <a:cs typeface="Arial"/>
              </a:rPr>
              <a:t>σ</a:t>
            </a:r>
            <a:r>
              <a:rPr sz="2378" i="1" spc="-503" baseline="-27777" dirty="0">
                <a:latin typeface="Arial"/>
                <a:cs typeface="Arial"/>
              </a:rPr>
              <a:t>θ</a:t>
            </a:r>
            <a:r>
              <a:rPr sz="2378" spc="-503" baseline="-13888" dirty="0">
                <a:latin typeface="Verdana"/>
                <a:cs typeface="Verdana"/>
              </a:rPr>
              <a:t>ˆ </a:t>
            </a:r>
            <a:r>
              <a:rPr sz="2180" spc="-10" dirty="0">
                <a:latin typeface="Calibri"/>
                <a:cs typeface="Calibri"/>
              </a:rPr>
              <a:t>isn’t </a:t>
            </a:r>
            <a:r>
              <a:rPr sz="2180" spc="-40" dirty="0">
                <a:latin typeface="Calibri"/>
                <a:cs typeface="Calibri"/>
              </a:rPr>
              <a:t>easily obtained.  </a:t>
            </a:r>
            <a:r>
              <a:rPr sz="2180" spc="-10" dirty="0">
                <a:latin typeface="Calibri"/>
                <a:cs typeface="Calibri"/>
              </a:rPr>
              <a:t>In </a:t>
            </a:r>
            <a:r>
              <a:rPr sz="2180" spc="-20" dirty="0">
                <a:latin typeface="Calibri"/>
                <a:cs typeface="Calibri"/>
              </a:rPr>
              <a:t>this </a:t>
            </a:r>
            <a:r>
              <a:rPr sz="2180" spc="-30" dirty="0">
                <a:latin typeface="Calibri"/>
                <a:cs typeface="Calibri"/>
              </a:rPr>
              <a:t>case, </a:t>
            </a:r>
            <a:r>
              <a:rPr sz="2180" spc="-149" dirty="0">
                <a:latin typeface="Calibri"/>
                <a:cs typeface="Calibri"/>
              </a:rPr>
              <a:t>we </a:t>
            </a:r>
            <a:r>
              <a:rPr sz="2180" spc="-79" dirty="0">
                <a:latin typeface="Calibri"/>
                <a:cs typeface="Calibri"/>
              </a:rPr>
              <a:t>use </a:t>
            </a:r>
            <a:r>
              <a:rPr sz="2180" spc="-20" dirty="0">
                <a:latin typeface="Calibri"/>
                <a:cs typeface="Calibri"/>
              </a:rPr>
              <a:t>a </a:t>
            </a:r>
            <a:r>
              <a:rPr sz="2180" spc="-30" dirty="0">
                <a:latin typeface="Calibri"/>
                <a:cs typeface="Calibri"/>
              </a:rPr>
              <a:t>simulation </a:t>
            </a:r>
            <a:r>
              <a:rPr sz="2180" spc="-40" dirty="0">
                <a:latin typeface="Calibri"/>
                <a:cs typeface="Calibri"/>
              </a:rPr>
              <a:t>called </a:t>
            </a:r>
            <a:r>
              <a:rPr sz="2180" b="1" spc="59" dirty="0">
                <a:solidFill>
                  <a:srgbClr val="1FA49A"/>
                </a:solidFill>
                <a:latin typeface="Calibri"/>
                <a:cs typeface="Calibri"/>
              </a:rPr>
              <a:t>bootstrapping </a:t>
            </a:r>
            <a:r>
              <a:rPr sz="2180" spc="-20" dirty="0">
                <a:latin typeface="Calibri"/>
                <a:cs typeface="Calibri"/>
              </a:rPr>
              <a:t>to </a:t>
            </a:r>
            <a:r>
              <a:rPr sz="2180" spc="-30" dirty="0">
                <a:latin typeface="Calibri"/>
                <a:cs typeface="Calibri"/>
              </a:rPr>
              <a:t>obtain  </a:t>
            </a:r>
            <a:r>
              <a:rPr sz="2180" spc="-10" dirty="0">
                <a:latin typeface="Calibri"/>
                <a:cs typeface="Calibri"/>
              </a:rPr>
              <a:t>valid</a:t>
            </a:r>
            <a:r>
              <a:rPr sz="2180" spc="208" dirty="0">
                <a:latin typeface="Calibri"/>
                <a:cs typeface="Calibri"/>
              </a:rPr>
              <a:t> </a:t>
            </a:r>
            <a:r>
              <a:rPr sz="2180" spc="99" dirty="0">
                <a:latin typeface="Calibri"/>
                <a:cs typeface="Calibri"/>
              </a:rPr>
              <a:t>SEs:</a:t>
            </a:r>
            <a:endParaRPr sz="2180">
              <a:latin typeface="Calibri"/>
              <a:cs typeface="Calibri"/>
            </a:endParaRPr>
          </a:p>
          <a:p>
            <a:pPr marL="649324" indent="-291944">
              <a:spcBef>
                <a:spcPts val="664"/>
              </a:spcBef>
              <a:buClr>
                <a:srgbClr val="FFFFFF"/>
              </a:buClr>
              <a:buSzPct val="72727"/>
              <a:buAutoNum type="arabicPlain"/>
              <a:tabLst>
                <a:tab pos="650582" algn="l"/>
              </a:tabLst>
            </a:pPr>
            <a:r>
              <a:rPr sz="2180" spc="10" dirty="0">
                <a:latin typeface="Calibri"/>
                <a:cs typeface="Calibri"/>
              </a:rPr>
              <a:t>Begin </a:t>
            </a:r>
            <a:r>
              <a:rPr sz="2180" spc="-30" dirty="0">
                <a:latin typeface="Calibri"/>
                <a:cs typeface="Calibri"/>
              </a:rPr>
              <a:t>with </a:t>
            </a:r>
            <a:r>
              <a:rPr sz="2180" spc="-59" dirty="0">
                <a:latin typeface="Calibri"/>
                <a:cs typeface="Calibri"/>
              </a:rPr>
              <a:t>your </a:t>
            </a:r>
            <a:r>
              <a:rPr sz="2180" spc="-50" dirty="0">
                <a:latin typeface="Calibri"/>
                <a:cs typeface="Calibri"/>
              </a:rPr>
              <a:t>sample </a:t>
            </a:r>
            <a:r>
              <a:rPr sz="2180" i="1" spc="149" dirty="0">
                <a:latin typeface="Trebuchet MS"/>
                <a:cs typeface="Trebuchet MS"/>
              </a:rPr>
              <a:t>{X</a:t>
            </a:r>
            <a:r>
              <a:rPr sz="2378" spc="222" baseline="-10416" dirty="0">
                <a:latin typeface="Calibri"/>
                <a:cs typeface="Calibri"/>
              </a:rPr>
              <a:t>1</a:t>
            </a:r>
            <a:r>
              <a:rPr sz="2180" i="1" spc="149" dirty="0">
                <a:latin typeface="Arial"/>
                <a:cs typeface="Arial"/>
              </a:rPr>
              <a:t>, </a:t>
            </a:r>
            <a:r>
              <a:rPr sz="2180" i="1" spc="-10" dirty="0">
                <a:latin typeface="Arial"/>
                <a:cs typeface="Arial"/>
              </a:rPr>
              <a:t>...,</a:t>
            </a:r>
            <a:r>
              <a:rPr sz="2180" i="1" spc="-99" dirty="0">
                <a:latin typeface="Arial"/>
                <a:cs typeface="Arial"/>
              </a:rPr>
              <a:t> </a:t>
            </a:r>
            <a:r>
              <a:rPr sz="2180" i="1" spc="198" dirty="0">
                <a:latin typeface="Trebuchet MS"/>
                <a:cs typeface="Trebuchet MS"/>
              </a:rPr>
              <a:t>X</a:t>
            </a:r>
            <a:r>
              <a:rPr sz="2378" i="1" spc="297" baseline="-10416" dirty="0">
                <a:latin typeface="Arial"/>
                <a:cs typeface="Arial"/>
              </a:rPr>
              <a:t>n</a:t>
            </a:r>
            <a:r>
              <a:rPr sz="2180" i="1" spc="198" dirty="0">
                <a:latin typeface="Trebuchet MS"/>
                <a:cs typeface="Trebuchet MS"/>
              </a:rPr>
              <a:t>}</a:t>
            </a:r>
            <a:endParaRPr sz="2180">
              <a:latin typeface="Trebuchet MS"/>
              <a:cs typeface="Trebuchet MS"/>
            </a:endParaRPr>
          </a:p>
          <a:p>
            <a:pPr marL="649324" indent="-291944">
              <a:spcBef>
                <a:spcPts val="662"/>
              </a:spcBef>
              <a:buClr>
                <a:srgbClr val="FFFFFF"/>
              </a:buClr>
              <a:buSzPct val="72727"/>
              <a:buAutoNum type="arabicPlain"/>
              <a:tabLst>
                <a:tab pos="650582" algn="l"/>
              </a:tabLst>
            </a:pPr>
            <a:r>
              <a:rPr sz="2180" dirty="0">
                <a:latin typeface="Calibri"/>
                <a:cs typeface="Calibri"/>
              </a:rPr>
              <a:t>From that </a:t>
            </a:r>
            <a:r>
              <a:rPr sz="2180" spc="-40" dirty="0">
                <a:latin typeface="Calibri"/>
                <a:cs typeface="Calibri"/>
              </a:rPr>
              <a:t>sample, </a:t>
            </a:r>
            <a:r>
              <a:rPr sz="2180" b="1" spc="40" dirty="0">
                <a:solidFill>
                  <a:srgbClr val="1FA49A"/>
                </a:solidFill>
                <a:latin typeface="Calibri"/>
                <a:cs typeface="Calibri"/>
              </a:rPr>
              <a:t>sample </a:t>
            </a:r>
            <a:r>
              <a:rPr sz="2180" b="1" spc="69" dirty="0">
                <a:solidFill>
                  <a:srgbClr val="1FA49A"/>
                </a:solidFill>
                <a:latin typeface="Calibri"/>
                <a:cs typeface="Calibri"/>
              </a:rPr>
              <a:t>again </a:t>
            </a:r>
            <a:r>
              <a:rPr sz="2180" b="1" spc="30" dirty="0">
                <a:solidFill>
                  <a:srgbClr val="2E5F66"/>
                </a:solidFill>
                <a:latin typeface="Calibri"/>
                <a:cs typeface="Calibri"/>
              </a:rPr>
              <a:t>with </a:t>
            </a:r>
            <a:r>
              <a:rPr sz="2180" b="1" spc="50" dirty="0">
                <a:solidFill>
                  <a:srgbClr val="2E5F66"/>
                </a:solidFill>
                <a:latin typeface="Calibri"/>
                <a:cs typeface="Calibri"/>
              </a:rPr>
              <a:t>replacement </a:t>
            </a:r>
            <a:r>
              <a:rPr sz="2180" spc="-20" dirty="0">
                <a:latin typeface="Calibri"/>
                <a:cs typeface="Calibri"/>
              </a:rPr>
              <a:t>to</a:t>
            </a:r>
            <a:r>
              <a:rPr sz="2180" spc="198" dirty="0">
                <a:latin typeface="Calibri"/>
                <a:cs typeface="Calibri"/>
              </a:rPr>
              <a:t> </a:t>
            </a:r>
            <a:r>
              <a:rPr sz="2180" spc="-30" dirty="0">
                <a:latin typeface="Calibri"/>
                <a:cs typeface="Calibri"/>
              </a:rPr>
              <a:t>get</a:t>
            </a:r>
            <a:endParaRPr sz="2180">
              <a:latin typeface="Calibri"/>
              <a:cs typeface="Calibri"/>
            </a:endParaRPr>
          </a:p>
        </p:txBody>
      </p:sp>
      <p:sp>
        <p:nvSpPr>
          <p:cNvPr id="6" name="object 6"/>
          <p:cNvSpPr txBox="1"/>
          <p:nvPr/>
        </p:nvSpPr>
        <p:spPr>
          <a:xfrm>
            <a:off x="3122546" y="2804705"/>
            <a:ext cx="968928" cy="268055"/>
          </a:xfrm>
          <a:prstGeom prst="rect">
            <a:avLst/>
          </a:prstGeom>
        </p:spPr>
        <p:txBody>
          <a:bodyPr vert="horz" wrap="square" lIns="0" tIns="23909" rIns="0" bIns="0" rtlCol="0">
            <a:spAutoFit/>
          </a:bodyPr>
          <a:lstStyle/>
          <a:p>
            <a:pPr marL="25168">
              <a:spcBef>
                <a:spcPts val="188"/>
              </a:spcBef>
              <a:tabLst>
                <a:tab pos="835564" algn="l"/>
              </a:tabLst>
            </a:pPr>
            <a:r>
              <a:rPr sz="1585" spc="30" dirty="0">
                <a:latin typeface="Calibri"/>
                <a:cs typeface="Calibri"/>
              </a:rPr>
              <a:t>1	1</a:t>
            </a:r>
            <a:endParaRPr sz="1585">
              <a:latin typeface="Calibri"/>
              <a:cs typeface="Calibri"/>
            </a:endParaRPr>
          </a:p>
        </p:txBody>
      </p:sp>
      <p:sp>
        <p:nvSpPr>
          <p:cNvPr id="7" name="object 7"/>
          <p:cNvSpPr txBox="1"/>
          <p:nvPr/>
        </p:nvSpPr>
        <p:spPr>
          <a:xfrm>
            <a:off x="3085829" y="2979867"/>
            <a:ext cx="972703" cy="268120"/>
          </a:xfrm>
          <a:prstGeom prst="rect">
            <a:avLst/>
          </a:prstGeom>
        </p:spPr>
        <p:txBody>
          <a:bodyPr vert="horz" wrap="square" lIns="0" tIns="23909" rIns="0" bIns="0" rtlCol="0">
            <a:spAutoFit/>
          </a:bodyPr>
          <a:lstStyle/>
          <a:p>
            <a:pPr marL="25168">
              <a:spcBef>
                <a:spcPts val="188"/>
              </a:spcBef>
              <a:tabLst>
                <a:tab pos="835564" algn="l"/>
              </a:tabLst>
            </a:pPr>
            <a:r>
              <a:rPr sz="1585" spc="30" dirty="0">
                <a:latin typeface="Calibri"/>
                <a:cs typeface="Calibri"/>
              </a:rPr>
              <a:t>1	</a:t>
            </a:r>
            <a:r>
              <a:rPr sz="2378" i="1" spc="-30" baseline="3472" dirty="0">
                <a:latin typeface="Arial"/>
                <a:cs typeface="Arial"/>
              </a:rPr>
              <a:t>n</a:t>
            </a:r>
            <a:endParaRPr sz="2378" baseline="3472">
              <a:latin typeface="Arial"/>
              <a:cs typeface="Arial"/>
            </a:endParaRPr>
          </a:p>
        </p:txBody>
      </p:sp>
      <p:sp>
        <p:nvSpPr>
          <p:cNvPr id="8" name="object 8"/>
          <p:cNvSpPr txBox="1"/>
          <p:nvPr/>
        </p:nvSpPr>
        <p:spPr>
          <a:xfrm>
            <a:off x="2765529" y="2830350"/>
            <a:ext cx="1476043" cy="358348"/>
          </a:xfrm>
          <a:prstGeom prst="rect">
            <a:avLst/>
          </a:prstGeom>
        </p:spPr>
        <p:txBody>
          <a:bodyPr vert="horz" wrap="square" lIns="0" tIns="22650" rIns="0" bIns="0" rtlCol="0">
            <a:spAutoFit/>
          </a:bodyPr>
          <a:lstStyle/>
          <a:p>
            <a:pPr marL="25168">
              <a:spcBef>
                <a:spcPts val="178"/>
              </a:spcBef>
            </a:pPr>
            <a:r>
              <a:rPr sz="2180" i="1" spc="248" dirty="0">
                <a:latin typeface="Trebuchet MS"/>
                <a:cs typeface="Trebuchet MS"/>
              </a:rPr>
              <a:t>{X </a:t>
            </a:r>
            <a:r>
              <a:rPr sz="2180" i="1" spc="-10" dirty="0">
                <a:latin typeface="Arial"/>
                <a:cs typeface="Arial"/>
              </a:rPr>
              <a:t>, ..., </a:t>
            </a:r>
            <a:r>
              <a:rPr sz="2180" i="1" spc="218" dirty="0">
                <a:latin typeface="Trebuchet MS"/>
                <a:cs typeface="Trebuchet MS"/>
              </a:rPr>
              <a:t>X</a:t>
            </a:r>
            <a:r>
              <a:rPr sz="2180" i="1" spc="248" dirty="0">
                <a:latin typeface="Trebuchet MS"/>
                <a:cs typeface="Trebuchet MS"/>
              </a:rPr>
              <a:t> </a:t>
            </a:r>
            <a:r>
              <a:rPr sz="2180" i="1" spc="277" dirty="0">
                <a:latin typeface="Trebuchet MS"/>
                <a:cs typeface="Trebuchet MS"/>
              </a:rPr>
              <a:t>}</a:t>
            </a:r>
            <a:endParaRPr sz="2180">
              <a:latin typeface="Trebuchet MS"/>
              <a:cs typeface="Trebuchet MS"/>
            </a:endParaRPr>
          </a:p>
        </p:txBody>
      </p:sp>
      <p:sp>
        <p:nvSpPr>
          <p:cNvPr id="9" name="object 9"/>
          <p:cNvSpPr/>
          <p:nvPr/>
        </p:nvSpPr>
        <p:spPr>
          <a:xfrm>
            <a:off x="2452878" y="3381409"/>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10" name="object 10"/>
          <p:cNvSpPr/>
          <p:nvPr/>
        </p:nvSpPr>
        <p:spPr>
          <a:xfrm>
            <a:off x="2452878" y="3797619"/>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11" name="object 11"/>
          <p:cNvSpPr/>
          <p:nvPr/>
        </p:nvSpPr>
        <p:spPr>
          <a:xfrm>
            <a:off x="2452878" y="4554818"/>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12" name="object 12"/>
          <p:cNvSpPr/>
          <p:nvPr/>
        </p:nvSpPr>
        <p:spPr>
          <a:xfrm>
            <a:off x="5077216" y="4490618"/>
            <a:ext cx="137160" cy="0"/>
          </a:xfrm>
          <a:custGeom>
            <a:avLst/>
            <a:gdLst/>
            <a:ahLst/>
            <a:cxnLst/>
            <a:rect l="l" t="t" r="r" b="b"/>
            <a:pathLst>
              <a:path w="69214">
                <a:moveTo>
                  <a:pt x="0" y="0"/>
                </a:moveTo>
                <a:lnTo>
                  <a:pt x="68884" y="0"/>
                </a:lnTo>
              </a:path>
            </a:pathLst>
          </a:custGeom>
          <a:ln w="5537">
            <a:solidFill>
              <a:srgbClr val="000000"/>
            </a:solidFill>
          </a:ln>
        </p:spPr>
        <p:txBody>
          <a:bodyPr wrap="square" lIns="0" tIns="0" rIns="0" bIns="0" rtlCol="0"/>
          <a:lstStyle/>
          <a:p>
            <a:endParaRPr sz="3567"/>
          </a:p>
        </p:txBody>
      </p:sp>
      <p:sp>
        <p:nvSpPr>
          <p:cNvPr id="13" name="object 13"/>
          <p:cNvSpPr txBox="1"/>
          <p:nvPr/>
        </p:nvSpPr>
        <p:spPr>
          <a:xfrm>
            <a:off x="4667949" y="5361569"/>
            <a:ext cx="712225" cy="358348"/>
          </a:xfrm>
          <a:prstGeom prst="rect">
            <a:avLst/>
          </a:prstGeom>
        </p:spPr>
        <p:txBody>
          <a:bodyPr vert="horz" wrap="square" lIns="0" tIns="22650" rIns="0" bIns="0" rtlCol="0">
            <a:spAutoFit/>
          </a:bodyPr>
          <a:lstStyle/>
          <a:p>
            <a:pPr marL="75503">
              <a:spcBef>
                <a:spcPts val="178"/>
              </a:spcBef>
            </a:pPr>
            <a:r>
              <a:rPr sz="2180" i="1" spc="-258" dirty="0">
                <a:latin typeface="Trebuchet MS"/>
                <a:cs typeface="Trebuchet MS"/>
              </a:rPr>
              <a:t>S</a:t>
            </a:r>
            <a:r>
              <a:rPr sz="2378" i="1" spc="-386" baseline="-27777" dirty="0">
                <a:latin typeface="Arial"/>
                <a:cs typeface="Arial"/>
              </a:rPr>
              <a:t>θ</a:t>
            </a:r>
            <a:r>
              <a:rPr sz="2378" spc="-386" baseline="-13888" dirty="0">
                <a:latin typeface="Verdana"/>
                <a:cs typeface="Verdana"/>
              </a:rPr>
              <a:t>ˆ</a:t>
            </a:r>
            <a:r>
              <a:rPr sz="2378" spc="-149" baseline="-13888" dirty="0">
                <a:latin typeface="Verdana"/>
                <a:cs typeface="Verdana"/>
              </a:rPr>
              <a:t> </a:t>
            </a:r>
            <a:r>
              <a:rPr sz="2180" spc="89" dirty="0">
                <a:latin typeface="Tahoma"/>
                <a:cs typeface="Tahoma"/>
              </a:rPr>
              <a:t>=</a:t>
            </a:r>
            <a:endParaRPr sz="2180">
              <a:latin typeface="Tahoma"/>
              <a:cs typeface="Tahoma"/>
            </a:endParaRPr>
          </a:p>
        </p:txBody>
      </p:sp>
      <p:sp>
        <p:nvSpPr>
          <p:cNvPr id="14" name="object 14"/>
          <p:cNvSpPr txBox="1">
            <a:spLocks noGrp="1"/>
          </p:cNvSpPr>
          <p:nvPr>
            <p:ph type="body" idx="1"/>
          </p:nvPr>
        </p:nvSpPr>
        <p:spPr>
          <a:xfrm>
            <a:off x="4028785" y="3624044"/>
            <a:ext cx="17033007" cy="1673343"/>
          </a:xfrm>
          <a:prstGeom prst="rect">
            <a:avLst/>
          </a:prstGeom>
        </p:spPr>
        <p:txBody>
          <a:bodyPr vert="horz" wrap="square" lIns="0" tIns="109474" rIns="0" bIns="0" rtlCol="0">
            <a:spAutoFit/>
          </a:bodyPr>
          <a:lstStyle/>
          <a:p>
            <a:pPr marL="441691" indent="-291944">
              <a:lnSpc>
                <a:spcPct val="100000"/>
              </a:lnSpc>
              <a:spcBef>
                <a:spcPts val="860"/>
              </a:spcBef>
              <a:buClr>
                <a:srgbClr val="FFFFFF"/>
              </a:buClr>
              <a:buSzPct val="72727"/>
              <a:buAutoNum type="arabicPlain" startAt="3"/>
              <a:tabLst>
                <a:tab pos="442950" algn="l"/>
              </a:tabLst>
            </a:pPr>
            <a:r>
              <a:rPr dirty="0"/>
              <a:t>Calculate </a:t>
            </a:r>
            <a:r>
              <a:rPr i="1" spc="-426" dirty="0">
                <a:latin typeface="Arial"/>
                <a:cs typeface="Arial"/>
              </a:rPr>
              <a:t>θ</a:t>
            </a:r>
            <a:r>
              <a:rPr sz="3270" spc="-638" baseline="12626" dirty="0">
                <a:latin typeface="Tahoma"/>
                <a:cs typeface="Tahoma"/>
              </a:rPr>
              <a:t>ˆ</a:t>
            </a:r>
            <a:r>
              <a:rPr sz="2378" spc="-638" baseline="27777" dirty="0"/>
              <a:t>1</a:t>
            </a:r>
            <a:r>
              <a:rPr sz="2378" spc="654" baseline="27777" dirty="0"/>
              <a:t> </a:t>
            </a:r>
            <a:r>
              <a:rPr sz="2180" spc="-20" dirty="0"/>
              <a:t>using </a:t>
            </a:r>
            <a:r>
              <a:rPr sz="2180" dirty="0"/>
              <a:t>that</a:t>
            </a:r>
            <a:r>
              <a:rPr sz="2180" spc="198" dirty="0"/>
              <a:t> </a:t>
            </a:r>
            <a:r>
              <a:rPr sz="2180" spc="-59" dirty="0"/>
              <a:t>sample</a:t>
            </a:r>
            <a:endParaRPr sz="2180">
              <a:latin typeface="Tahoma"/>
              <a:cs typeface="Tahoma"/>
            </a:endParaRPr>
          </a:p>
          <a:p>
            <a:pPr marL="441691" marR="972727" indent="-291944">
              <a:lnSpc>
                <a:spcPct val="102699"/>
              </a:lnSpc>
              <a:spcBef>
                <a:spcPts val="585"/>
              </a:spcBef>
              <a:buClr>
                <a:srgbClr val="FFFFFF"/>
              </a:buClr>
              <a:buSzPct val="72727"/>
              <a:buAutoNum type="arabicPlain" startAt="3"/>
              <a:tabLst>
                <a:tab pos="442950" algn="l"/>
              </a:tabLst>
            </a:pPr>
            <a:r>
              <a:rPr spc="-10" dirty="0"/>
              <a:t>Repeat </a:t>
            </a:r>
            <a:r>
              <a:rPr spc="-50" dirty="0"/>
              <a:t>steps </a:t>
            </a:r>
            <a:r>
              <a:rPr spc="99" dirty="0"/>
              <a:t>(2) </a:t>
            </a:r>
            <a:r>
              <a:rPr spc="-40" dirty="0"/>
              <a:t>and </a:t>
            </a:r>
            <a:r>
              <a:rPr spc="99" dirty="0"/>
              <a:t>(3) </a:t>
            </a:r>
            <a:r>
              <a:rPr i="1" spc="198" dirty="0">
                <a:latin typeface="Trebuchet MS"/>
                <a:cs typeface="Trebuchet MS"/>
              </a:rPr>
              <a:t>B </a:t>
            </a:r>
            <a:r>
              <a:rPr spc="-40" dirty="0"/>
              <a:t>times </a:t>
            </a:r>
            <a:r>
              <a:rPr spc="-20" dirty="0"/>
              <a:t>to </a:t>
            </a:r>
            <a:r>
              <a:rPr spc="-30" dirty="0"/>
              <a:t>obtain </a:t>
            </a:r>
            <a:r>
              <a:rPr i="1" spc="198" dirty="0">
                <a:latin typeface="Trebuchet MS"/>
                <a:cs typeface="Trebuchet MS"/>
              </a:rPr>
              <a:t>B </a:t>
            </a:r>
            <a:r>
              <a:rPr spc="-59" dirty="0"/>
              <a:t>different  </a:t>
            </a:r>
            <a:r>
              <a:rPr spc="-40" dirty="0"/>
              <a:t>estimates </a:t>
            </a:r>
            <a:r>
              <a:rPr spc="-50" dirty="0"/>
              <a:t>of </a:t>
            </a:r>
            <a:r>
              <a:rPr i="1" spc="-30" dirty="0">
                <a:latin typeface="Arial"/>
                <a:cs typeface="Arial"/>
              </a:rPr>
              <a:t>θ</a:t>
            </a:r>
            <a:r>
              <a:rPr spc="-30" dirty="0"/>
              <a:t>, </a:t>
            </a:r>
            <a:r>
              <a:rPr i="1" spc="-188" dirty="0">
                <a:latin typeface="Trebuchet MS"/>
                <a:cs typeface="Trebuchet MS"/>
              </a:rPr>
              <a:t>{</a:t>
            </a:r>
            <a:r>
              <a:rPr i="1" spc="-188" dirty="0">
                <a:latin typeface="Arial"/>
                <a:cs typeface="Arial"/>
              </a:rPr>
              <a:t>θ</a:t>
            </a:r>
            <a:r>
              <a:rPr sz="3270" spc="-281" baseline="12626" dirty="0">
                <a:latin typeface="Tahoma"/>
                <a:cs typeface="Tahoma"/>
              </a:rPr>
              <a:t>ˆ</a:t>
            </a:r>
            <a:r>
              <a:rPr sz="2378" spc="-281" baseline="27777" dirty="0"/>
              <a:t>1</a:t>
            </a:r>
            <a:r>
              <a:rPr sz="2180" i="1" spc="-188" dirty="0">
                <a:latin typeface="Arial"/>
                <a:cs typeface="Arial"/>
              </a:rPr>
              <a:t>, </a:t>
            </a:r>
            <a:r>
              <a:rPr sz="2180" i="1" spc="-10" dirty="0">
                <a:latin typeface="Arial"/>
                <a:cs typeface="Arial"/>
              </a:rPr>
              <a:t>..., </a:t>
            </a:r>
            <a:r>
              <a:rPr sz="2180" i="1" spc="-416" dirty="0">
                <a:latin typeface="Arial"/>
                <a:cs typeface="Arial"/>
              </a:rPr>
              <a:t>θ</a:t>
            </a:r>
            <a:r>
              <a:rPr sz="3270" spc="-624" baseline="12626" dirty="0">
                <a:latin typeface="Tahoma"/>
                <a:cs typeface="Tahoma"/>
              </a:rPr>
              <a:t>ˆ</a:t>
            </a:r>
            <a:r>
              <a:rPr sz="2378" i="1" spc="-624" baseline="27777" dirty="0">
                <a:latin typeface="Arial"/>
                <a:cs typeface="Arial"/>
              </a:rPr>
              <a:t>B</a:t>
            </a:r>
            <a:r>
              <a:rPr sz="2378" i="1" spc="-595" baseline="27777" dirty="0">
                <a:latin typeface="Arial"/>
                <a:cs typeface="Arial"/>
              </a:rPr>
              <a:t> </a:t>
            </a:r>
            <a:r>
              <a:rPr sz="2180" i="1" spc="159" dirty="0">
                <a:latin typeface="Trebuchet MS"/>
                <a:cs typeface="Trebuchet MS"/>
              </a:rPr>
              <a:t>}</a:t>
            </a:r>
            <a:r>
              <a:rPr sz="2180" spc="159" dirty="0"/>
              <a:t>.</a:t>
            </a:r>
            <a:endParaRPr sz="2180">
              <a:latin typeface="Trebuchet MS"/>
              <a:cs typeface="Trebuchet MS"/>
            </a:endParaRPr>
          </a:p>
          <a:p>
            <a:pPr marL="441691" indent="-291944">
              <a:lnSpc>
                <a:spcPct val="100000"/>
              </a:lnSpc>
              <a:spcBef>
                <a:spcPts val="664"/>
              </a:spcBef>
              <a:buClr>
                <a:srgbClr val="FFFFFF"/>
              </a:buClr>
              <a:buSzPct val="72727"/>
              <a:buAutoNum type="arabicPlain" startAt="3"/>
              <a:tabLst>
                <a:tab pos="442950" algn="l"/>
              </a:tabLst>
            </a:pPr>
            <a:r>
              <a:rPr dirty="0"/>
              <a:t>Calculate </a:t>
            </a:r>
            <a:r>
              <a:rPr spc="-50" dirty="0"/>
              <a:t>the </a:t>
            </a:r>
            <a:r>
              <a:rPr spc="-69" dirty="0"/>
              <a:t>mean </a:t>
            </a:r>
            <a:r>
              <a:rPr i="1" spc="-268" dirty="0">
                <a:latin typeface="Arial"/>
                <a:cs typeface="Arial"/>
              </a:rPr>
              <a:t>θ</a:t>
            </a:r>
            <a:r>
              <a:rPr sz="2378" spc="-400" baseline="45138" dirty="0">
                <a:latin typeface="Lucida Sans Unicode"/>
                <a:cs typeface="Lucida Sans Unicode"/>
              </a:rPr>
              <a:t>∗ </a:t>
            </a:r>
            <a:r>
              <a:rPr sz="2180" spc="-50" dirty="0"/>
              <a:t>of </a:t>
            </a:r>
            <a:r>
              <a:rPr sz="2180" spc="-69" dirty="0"/>
              <a:t>these </a:t>
            </a:r>
            <a:r>
              <a:rPr sz="2180" spc="-40" dirty="0"/>
              <a:t>estimates, and standard</a:t>
            </a:r>
            <a:r>
              <a:rPr sz="2180" spc="30" dirty="0"/>
              <a:t> </a:t>
            </a:r>
            <a:r>
              <a:rPr sz="2180" spc="-59" dirty="0"/>
              <a:t>errors:</a:t>
            </a:r>
            <a:endParaRPr sz="2180">
              <a:latin typeface="Lucida Sans Unicode"/>
              <a:cs typeface="Lucida Sans Unicode"/>
            </a:endParaRPr>
          </a:p>
          <a:p>
            <a:pPr marR="1634635" algn="ctr">
              <a:lnSpc>
                <a:spcPct val="100000"/>
              </a:lnSpc>
              <a:spcBef>
                <a:spcPts val="208"/>
              </a:spcBef>
            </a:pPr>
            <a:r>
              <a:rPr spc="-614" dirty="0">
                <a:latin typeface="Arial"/>
                <a:cs typeface="Arial"/>
              </a:rPr>
              <a:t> </a:t>
            </a:r>
          </a:p>
        </p:txBody>
      </p:sp>
      <p:sp>
        <p:nvSpPr>
          <p:cNvPr id="15" name="object 15"/>
          <p:cNvSpPr txBox="1"/>
          <p:nvPr/>
        </p:nvSpPr>
        <p:spPr>
          <a:xfrm>
            <a:off x="5354756" y="5096964"/>
            <a:ext cx="315846" cy="358348"/>
          </a:xfrm>
          <a:prstGeom prst="rect">
            <a:avLst/>
          </a:prstGeom>
        </p:spPr>
        <p:txBody>
          <a:bodyPr vert="horz" wrap="square" lIns="0" tIns="22650" rIns="0" bIns="0" rtlCol="0">
            <a:spAutoFit/>
          </a:bodyPr>
          <a:lstStyle/>
          <a:p>
            <a:pPr marL="25168">
              <a:spcBef>
                <a:spcPts val="178"/>
              </a:spcBef>
            </a:pPr>
            <a:r>
              <a:rPr sz="2180" spc="-614" dirty="0">
                <a:latin typeface="Arial"/>
                <a:cs typeface="Arial"/>
              </a:rPr>
              <a:t> </a:t>
            </a:r>
            <a:endParaRPr sz="2180">
              <a:latin typeface="Arial"/>
              <a:cs typeface="Arial"/>
            </a:endParaRPr>
          </a:p>
        </p:txBody>
      </p:sp>
      <p:sp>
        <p:nvSpPr>
          <p:cNvPr id="16" name="object 16"/>
          <p:cNvSpPr txBox="1"/>
          <p:nvPr/>
        </p:nvSpPr>
        <p:spPr>
          <a:xfrm>
            <a:off x="5354757" y="5261681"/>
            <a:ext cx="341012" cy="358348"/>
          </a:xfrm>
          <a:prstGeom prst="rect">
            <a:avLst/>
          </a:prstGeom>
        </p:spPr>
        <p:txBody>
          <a:bodyPr vert="horz" wrap="square" lIns="0" tIns="22650" rIns="0" bIns="0" rtlCol="0">
            <a:spAutoFit/>
          </a:bodyPr>
          <a:lstStyle/>
          <a:p>
            <a:pPr marL="25168">
              <a:spcBef>
                <a:spcPts val="178"/>
              </a:spcBef>
            </a:pPr>
            <a:r>
              <a:rPr sz="2180" spc="1673" dirty="0">
                <a:latin typeface="Arial"/>
                <a:cs typeface="Arial"/>
              </a:rPr>
              <a:t> </a:t>
            </a:r>
            <a:endParaRPr sz="2180">
              <a:latin typeface="Arial"/>
              <a:cs typeface="Arial"/>
            </a:endParaRPr>
          </a:p>
        </p:txBody>
      </p:sp>
      <p:sp>
        <p:nvSpPr>
          <p:cNvPr id="17" name="object 17"/>
          <p:cNvSpPr/>
          <p:nvPr/>
        </p:nvSpPr>
        <p:spPr>
          <a:xfrm>
            <a:off x="5669748" y="5072705"/>
            <a:ext cx="2324170" cy="0"/>
          </a:xfrm>
          <a:custGeom>
            <a:avLst/>
            <a:gdLst/>
            <a:ahLst/>
            <a:cxnLst/>
            <a:rect l="l" t="t" r="r" b="b"/>
            <a:pathLst>
              <a:path w="1172845">
                <a:moveTo>
                  <a:pt x="0" y="0"/>
                </a:moveTo>
                <a:lnTo>
                  <a:pt x="1172629" y="0"/>
                </a:lnTo>
              </a:path>
            </a:pathLst>
          </a:custGeom>
          <a:ln w="5537">
            <a:solidFill>
              <a:srgbClr val="000000"/>
            </a:solidFill>
          </a:ln>
        </p:spPr>
        <p:txBody>
          <a:bodyPr wrap="square" lIns="0" tIns="0" rIns="0" bIns="0" rtlCol="0"/>
          <a:lstStyle/>
          <a:p>
            <a:endParaRPr sz="3567"/>
          </a:p>
        </p:txBody>
      </p:sp>
      <p:sp>
        <p:nvSpPr>
          <p:cNvPr id="18" name="object 18"/>
          <p:cNvSpPr txBox="1"/>
          <p:nvPr/>
        </p:nvSpPr>
        <p:spPr>
          <a:xfrm>
            <a:off x="5674654" y="5175836"/>
            <a:ext cx="728584" cy="358348"/>
          </a:xfrm>
          <a:prstGeom prst="rect">
            <a:avLst/>
          </a:prstGeom>
        </p:spPr>
        <p:txBody>
          <a:bodyPr vert="horz" wrap="square" lIns="0" tIns="22650" rIns="0" bIns="0" rtlCol="0">
            <a:spAutoFit/>
          </a:bodyPr>
          <a:lstStyle/>
          <a:p>
            <a:pPr marL="25168">
              <a:spcBef>
                <a:spcPts val="178"/>
              </a:spcBef>
              <a:tabLst>
                <a:tab pos="702176" algn="l"/>
              </a:tabLst>
            </a:pPr>
            <a:r>
              <a:rPr sz="2180" u="sng" spc="-10" dirty="0">
                <a:uFill>
                  <a:solidFill>
                    <a:srgbClr val="000000"/>
                  </a:solidFill>
                </a:uFill>
                <a:latin typeface="Times New Roman"/>
                <a:cs typeface="Times New Roman"/>
              </a:rPr>
              <a:t>   </a:t>
            </a:r>
            <a:r>
              <a:rPr sz="2180" u="sng" spc="-50" dirty="0">
                <a:uFill>
                  <a:solidFill>
                    <a:srgbClr val="000000"/>
                  </a:solidFill>
                </a:uFill>
                <a:latin typeface="Times New Roman"/>
                <a:cs typeface="Times New Roman"/>
              </a:rPr>
              <a:t> </a:t>
            </a:r>
            <a:r>
              <a:rPr sz="2180" u="sng" spc="-40" dirty="0">
                <a:uFill>
                  <a:solidFill>
                    <a:srgbClr val="000000"/>
                  </a:solidFill>
                </a:uFill>
                <a:latin typeface="Calibri"/>
                <a:cs typeface="Calibri"/>
              </a:rPr>
              <a:t>1	</a:t>
            </a:r>
            <a:endParaRPr sz="2180">
              <a:latin typeface="Calibri"/>
              <a:cs typeface="Calibri"/>
            </a:endParaRPr>
          </a:p>
        </p:txBody>
      </p:sp>
      <p:sp>
        <p:nvSpPr>
          <p:cNvPr id="19" name="object 19"/>
          <p:cNvSpPr txBox="1"/>
          <p:nvPr/>
        </p:nvSpPr>
        <p:spPr>
          <a:xfrm>
            <a:off x="6547370" y="5092357"/>
            <a:ext cx="192527" cy="268055"/>
          </a:xfrm>
          <a:prstGeom prst="rect">
            <a:avLst/>
          </a:prstGeom>
        </p:spPr>
        <p:txBody>
          <a:bodyPr vert="horz" wrap="square" lIns="0" tIns="23909" rIns="0" bIns="0" rtlCol="0">
            <a:spAutoFit/>
          </a:bodyPr>
          <a:lstStyle/>
          <a:p>
            <a:pPr marL="25168">
              <a:spcBef>
                <a:spcPts val="188"/>
              </a:spcBef>
            </a:pPr>
            <a:r>
              <a:rPr sz="1585" i="1" spc="59" dirty="0">
                <a:latin typeface="Arial"/>
                <a:cs typeface="Arial"/>
              </a:rPr>
              <a:t>B</a:t>
            </a:r>
            <a:endParaRPr sz="1585">
              <a:latin typeface="Arial"/>
              <a:cs typeface="Arial"/>
            </a:endParaRPr>
          </a:p>
        </p:txBody>
      </p:sp>
      <p:sp>
        <p:nvSpPr>
          <p:cNvPr id="20" name="object 20"/>
          <p:cNvSpPr txBox="1"/>
          <p:nvPr/>
        </p:nvSpPr>
        <p:spPr>
          <a:xfrm>
            <a:off x="6428254" y="5100763"/>
            <a:ext cx="422805" cy="358348"/>
          </a:xfrm>
          <a:prstGeom prst="rect">
            <a:avLst/>
          </a:prstGeom>
        </p:spPr>
        <p:txBody>
          <a:bodyPr vert="horz" wrap="square" lIns="0" tIns="22650" rIns="0" bIns="0" rtlCol="0">
            <a:spAutoFit/>
          </a:bodyPr>
          <a:lstStyle/>
          <a:p>
            <a:pPr marL="25168">
              <a:spcBef>
                <a:spcPts val="178"/>
              </a:spcBef>
            </a:pPr>
            <a:r>
              <a:rPr sz="2180" spc="317" dirty="0">
                <a:latin typeface="Arial"/>
                <a:cs typeface="Arial"/>
              </a:rPr>
              <a:t> </a:t>
            </a:r>
            <a:endParaRPr sz="2180">
              <a:latin typeface="Arial"/>
              <a:cs typeface="Arial"/>
            </a:endParaRPr>
          </a:p>
        </p:txBody>
      </p:sp>
      <p:sp>
        <p:nvSpPr>
          <p:cNvPr id="21" name="object 21"/>
          <p:cNvSpPr txBox="1"/>
          <p:nvPr/>
        </p:nvSpPr>
        <p:spPr>
          <a:xfrm>
            <a:off x="5624320" y="5549892"/>
            <a:ext cx="1274707" cy="358348"/>
          </a:xfrm>
          <a:prstGeom prst="rect">
            <a:avLst/>
          </a:prstGeom>
        </p:spPr>
        <p:txBody>
          <a:bodyPr vert="horz" wrap="square" lIns="0" tIns="22650" rIns="0" bIns="0" rtlCol="0">
            <a:spAutoFit/>
          </a:bodyPr>
          <a:lstStyle/>
          <a:p>
            <a:pPr marL="75503">
              <a:spcBef>
                <a:spcPts val="178"/>
              </a:spcBef>
            </a:pPr>
            <a:r>
              <a:rPr sz="2180" i="1" spc="198" dirty="0">
                <a:latin typeface="Trebuchet MS"/>
                <a:cs typeface="Trebuchet MS"/>
              </a:rPr>
              <a:t>B </a:t>
            </a:r>
            <a:r>
              <a:rPr sz="2180" i="1" spc="535" dirty="0">
                <a:latin typeface="Trebuchet MS"/>
                <a:cs typeface="Trebuchet MS"/>
              </a:rPr>
              <a:t>−</a:t>
            </a:r>
            <a:r>
              <a:rPr sz="2180" i="1" spc="-486" dirty="0">
                <a:latin typeface="Trebuchet MS"/>
                <a:cs typeface="Trebuchet MS"/>
              </a:rPr>
              <a:t> </a:t>
            </a:r>
            <a:r>
              <a:rPr sz="2180" spc="-40" dirty="0">
                <a:latin typeface="Calibri"/>
                <a:cs typeface="Calibri"/>
              </a:rPr>
              <a:t>1 </a:t>
            </a:r>
            <a:r>
              <a:rPr sz="2378" i="1" spc="59" baseline="-41666" dirty="0">
                <a:latin typeface="Arial"/>
                <a:cs typeface="Arial"/>
              </a:rPr>
              <a:t>i </a:t>
            </a:r>
            <a:r>
              <a:rPr sz="2378" spc="30" baseline="-41666" dirty="0">
                <a:latin typeface="Verdana"/>
                <a:cs typeface="Verdana"/>
              </a:rPr>
              <a:t>=</a:t>
            </a:r>
            <a:r>
              <a:rPr sz="2378" spc="30" baseline="-41666" dirty="0">
                <a:latin typeface="Calibri"/>
                <a:cs typeface="Calibri"/>
              </a:rPr>
              <a:t>1</a:t>
            </a:r>
            <a:endParaRPr sz="2378" baseline="-41666">
              <a:latin typeface="Calibri"/>
              <a:cs typeface="Calibri"/>
            </a:endParaRPr>
          </a:p>
        </p:txBody>
      </p:sp>
      <p:sp>
        <p:nvSpPr>
          <p:cNvPr id="22" name="object 22"/>
          <p:cNvSpPr txBox="1"/>
          <p:nvPr/>
        </p:nvSpPr>
        <p:spPr>
          <a:xfrm>
            <a:off x="6954093" y="5292937"/>
            <a:ext cx="188752" cy="358348"/>
          </a:xfrm>
          <a:prstGeom prst="rect">
            <a:avLst/>
          </a:prstGeom>
        </p:spPr>
        <p:txBody>
          <a:bodyPr vert="horz" wrap="square" lIns="0" tIns="22650" rIns="0" bIns="0" rtlCol="0">
            <a:spAutoFit/>
          </a:bodyPr>
          <a:lstStyle/>
          <a:p>
            <a:pPr marL="25168">
              <a:spcBef>
                <a:spcPts val="178"/>
              </a:spcBef>
            </a:pPr>
            <a:r>
              <a:rPr sz="2180" spc="-109" dirty="0">
                <a:latin typeface="Tahoma"/>
                <a:cs typeface="Tahoma"/>
              </a:rPr>
              <a:t>ˆ</a:t>
            </a:r>
            <a:endParaRPr sz="2180">
              <a:latin typeface="Tahoma"/>
              <a:cs typeface="Tahoma"/>
            </a:endParaRPr>
          </a:p>
        </p:txBody>
      </p:sp>
      <p:sp>
        <p:nvSpPr>
          <p:cNvPr id="23" name="object 23"/>
          <p:cNvSpPr txBox="1"/>
          <p:nvPr/>
        </p:nvSpPr>
        <p:spPr>
          <a:xfrm>
            <a:off x="7068100" y="5356233"/>
            <a:ext cx="101926" cy="268055"/>
          </a:xfrm>
          <a:prstGeom prst="rect">
            <a:avLst/>
          </a:prstGeom>
        </p:spPr>
        <p:txBody>
          <a:bodyPr vert="horz" wrap="square" lIns="0" tIns="23909" rIns="0" bIns="0" rtlCol="0">
            <a:spAutoFit/>
          </a:bodyPr>
          <a:lstStyle/>
          <a:p>
            <a:pPr marL="25168">
              <a:spcBef>
                <a:spcPts val="188"/>
              </a:spcBef>
            </a:pPr>
            <a:r>
              <a:rPr sz="1585" i="1" spc="40" dirty="0">
                <a:latin typeface="Arial"/>
                <a:cs typeface="Arial"/>
              </a:rPr>
              <a:t>i</a:t>
            </a:r>
            <a:endParaRPr sz="1585">
              <a:latin typeface="Arial"/>
              <a:cs typeface="Arial"/>
            </a:endParaRPr>
          </a:p>
        </p:txBody>
      </p:sp>
      <p:sp>
        <p:nvSpPr>
          <p:cNvPr id="24" name="object 24"/>
          <p:cNvSpPr/>
          <p:nvPr/>
        </p:nvSpPr>
        <p:spPr>
          <a:xfrm>
            <a:off x="7512020" y="5432190"/>
            <a:ext cx="137160" cy="0"/>
          </a:xfrm>
          <a:custGeom>
            <a:avLst/>
            <a:gdLst/>
            <a:ahLst/>
            <a:cxnLst/>
            <a:rect l="l" t="t" r="r" b="b"/>
            <a:pathLst>
              <a:path w="69214">
                <a:moveTo>
                  <a:pt x="0" y="0"/>
                </a:moveTo>
                <a:lnTo>
                  <a:pt x="68884" y="0"/>
                </a:lnTo>
              </a:path>
            </a:pathLst>
          </a:custGeom>
          <a:ln w="5537">
            <a:solidFill>
              <a:srgbClr val="000000"/>
            </a:solidFill>
          </a:ln>
        </p:spPr>
        <p:txBody>
          <a:bodyPr wrap="square" lIns="0" tIns="0" rIns="0" bIns="0" rtlCol="0"/>
          <a:lstStyle/>
          <a:p>
            <a:endParaRPr sz="3567"/>
          </a:p>
        </p:txBody>
      </p:sp>
      <p:sp>
        <p:nvSpPr>
          <p:cNvPr id="25" name="object 25"/>
          <p:cNvSpPr txBox="1"/>
          <p:nvPr/>
        </p:nvSpPr>
        <p:spPr>
          <a:xfrm>
            <a:off x="7623359" y="5269381"/>
            <a:ext cx="157294" cy="268055"/>
          </a:xfrm>
          <a:prstGeom prst="rect">
            <a:avLst/>
          </a:prstGeom>
        </p:spPr>
        <p:txBody>
          <a:bodyPr vert="horz" wrap="square" lIns="0" tIns="23909" rIns="0" bIns="0" rtlCol="0">
            <a:spAutoFit/>
          </a:bodyPr>
          <a:lstStyle/>
          <a:p>
            <a:pPr marL="25168">
              <a:spcBef>
                <a:spcPts val="188"/>
              </a:spcBef>
            </a:pPr>
            <a:r>
              <a:rPr sz="1585" spc="-426" dirty="0">
                <a:latin typeface="Lucida Sans Unicode"/>
                <a:cs typeface="Lucida Sans Unicode"/>
              </a:rPr>
              <a:t>∗</a:t>
            </a:r>
            <a:endParaRPr sz="1585">
              <a:latin typeface="Lucida Sans Unicode"/>
              <a:cs typeface="Lucida Sans Unicode"/>
            </a:endParaRPr>
          </a:p>
        </p:txBody>
      </p:sp>
      <p:sp>
        <p:nvSpPr>
          <p:cNvPr id="28" name="object 28"/>
          <p:cNvSpPr txBox="1">
            <a:spLocks noGrp="1"/>
          </p:cNvSpPr>
          <p:nvPr>
            <p:ph type="dt" sz="half" idx="6"/>
          </p:nvPr>
        </p:nvSpPr>
        <p:spPr>
          <a:xfrm>
            <a:off x="199999" y="3302510"/>
            <a:ext cx="803275" cy="135889"/>
          </a:xfrm>
          <a:prstGeom prst="rect">
            <a:avLst/>
          </a:prstGeom>
        </p:spPr>
        <p:txBody>
          <a:bodyPr vert="horz" wrap="square" lIns="0" tIns="0" rIns="0" bIns="0" rtlCol="0">
            <a:spAutoFit/>
          </a:bodyPr>
          <a:lstStyle>
            <a:defPPr>
              <a:defRPr lang="en-US"/>
            </a:defPPr>
            <a:lvl1pPr marL="0" algn="l" defTabSz="914400" rtl="0" eaLnBrk="1" latinLnBrk="0" hangingPunct="1">
              <a:defRPr sz="700" b="0" i="0" kern="1200">
                <a:solidFill>
                  <a:srgbClr val="505252"/>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168">
              <a:spcBef>
                <a:spcPts val="79"/>
              </a:spcBef>
            </a:pPr>
            <a:r>
              <a:rPr lang="en-US" spc="-10"/>
              <a:t>EC </a:t>
            </a:r>
            <a:r>
              <a:rPr lang="en-US" spc="-5"/>
              <a:t>303: </a:t>
            </a:r>
            <a:r>
              <a:rPr lang="en-US"/>
              <a:t>Chapter</a:t>
            </a:r>
            <a:r>
              <a:rPr lang="en-US" spc="45"/>
              <a:t> </a:t>
            </a:r>
            <a:r>
              <a:rPr lang="en-US" spc="-5"/>
              <a:t>7</a:t>
            </a:r>
            <a:endParaRPr spc="-10" dirty="0"/>
          </a:p>
        </p:txBody>
      </p:sp>
      <p:sp>
        <p:nvSpPr>
          <p:cNvPr id="29" name="object 29"/>
          <p:cNvSpPr txBox="1">
            <a:spLocks noGrp="1"/>
          </p:cNvSpPr>
          <p:nvPr>
            <p:ph type="ftr" sz="quarter" idx="5"/>
          </p:nvPr>
        </p:nvSpPr>
        <p:spPr>
          <a:xfrm>
            <a:off x="2842846" y="3302510"/>
            <a:ext cx="1688464" cy="135889"/>
          </a:xfrm>
          <a:prstGeom prst="rect">
            <a:avLst/>
          </a:prstGeom>
        </p:spPr>
        <p:txBody>
          <a:bodyPr vert="horz" wrap="square" lIns="0" tIns="0" rIns="0" bIns="0" rtlCol="0">
            <a:spAutoFit/>
          </a:bodyPr>
          <a:lstStyle>
            <a:defPPr>
              <a:defRPr lang="en-US"/>
            </a:defPPr>
            <a:lvl1pPr marL="0" algn="l" defTabSz="914400" rtl="0" eaLnBrk="1" latinLnBrk="0" hangingPunct="1">
              <a:defRPr sz="700" b="0" i="0" kern="1200">
                <a:solidFill>
                  <a:srgbClr val="505252"/>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168">
              <a:spcBef>
                <a:spcPts val="79"/>
              </a:spcBef>
              <a:tabLst>
                <a:tab pos="3124556" algn="l"/>
              </a:tabLst>
            </a:pPr>
            <a:r>
              <a:rPr lang="en-US" spc="5"/>
              <a:t>Alex</a:t>
            </a:r>
            <a:r>
              <a:rPr lang="en-US" spc="60"/>
              <a:t> </a:t>
            </a:r>
            <a:r>
              <a:rPr lang="en-US"/>
              <a:t>Hoaglan</a:t>
            </a:r>
            <a:r>
              <a:rPr lang="en-US" spc="5"/>
              <a:t>d</a:t>
            </a:r>
            <a:r>
              <a:rPr lang="en-US" spc="60"/>
              <a:t> </a:t>
            </a:r>
            <a:r>
              <a:rPr lang="en-US" spc="15"/>
              <a:t>(Bosto</a:t>
            </a:r>
            <a:r>
              <a:rPr lang="en-US" spc="20"/>
              <a:t>n</a:t>
            </a:r>
            <a:r>
              <a:rPr lang="en-US" spc="60"/>
              <a:t> </a:t>
            </a:r>
            <a:r>
              <a:rPr lang="en-US" spc="5"/>
              <a:t>Universi</a:t>
            </a:r>
            <a:r>
              <a:rPr lang="en-US" spc="-20"/>
              <a:t>t</a:t>
            </a:r>
            <a:r>
              <a:rPr lang="en-US" spc="35"/>
              <a:t>y)</a:t>
            </a:r>
            <a:r>
              <a:rPr lang="en-US"/>
              <a:t>	</a:t>
            </a:r>
            <a:r>
              <a:rPr lang="en-US" spc="-10"/>
              <a:t>16</a:t>
            </a:r>
            <a:endParaRPr spc="-20" dirty="0"/>
          </a:p>
        </p:txBody>
      </p:sp>
      <p:sp>
        <p:nvSpPr>
          <p:cNvPr id="26" name="object 26"/>
          <p:cNvSpPr txBox="1"/>
          <p:nvPr/>
        </p:nvSpPr>
        <p:spPr>
          <a:xfrm>
            <a:off x="6824835" y="5361569"/>
            <a:ext cx="1074630" cy="358348"/>
          </a:xfrm>
          <a:prstGeom prst="rect">
            <a:avLst/>
          </a:prstGeom>
        </p:spPr>
        <p:txBody>
          <a:bodyPr vert="horz" wrap="square" lIns="0" tIns="22650" rIns="0" bIns="0" rtlCol="0">
            <a:spAutoFit/>
          </a:bodyPr>
          <a:lstStyle/>
          <a:p>
            <a:pPr marL="25168">
              <a:spcBef>
                <a:spcPts val="178"/>
              </a:spcBef>
            </a:pPr>
            <a:r>
              <a:rPr sz="2180" spc="-89" dirty="0">
                <a:latin typeface="Tahoma"/>
                <a:cs typeface="Tahoma"/>
              </a:rPr>
              <a:t>(</a:t>
            </a:r>
            <a:r>
              <a:rPr sz="2180" i="1" spc="-89" dirty="0">
                <a:latin typeface="Arial"/>
                <a:cs typeface="Arial"/>
              </a:rPr>
              <a:t>θ </a:t>
            </a:r>
            <a:r>
              <a:rPr sz="2180" i="1" spc="535" dirty="0">
                <a:latin typeface="Trebuchet MS"/>
                <a:cs typeface="Trebuchet MS"/>
              </a:rPr>
              <a:t>− </a:t>
            </a:r>
            <a:r>
              <a:rPr sz="2180" i="1" spc="-178" dirty="0">
                <a:latin typeface="Arial"/>
                <a:cs typeface="Arial"/>
              </a:rPr>
              <a:t>θ</a:t>
            </a:r>
            <a:r>
              <a:rPr sz="2180" i="1" spc="-327" dirty="0">
                <a:latin typeface="Arial"/>
                <a:cs typeface="Arial"/>
              </a:rPr>
              <a:t> </a:t>
            </a:r>
            <a:r>
              <a:rPr sz="2180" dirty="0">
                <a:latin typeface="Tahoma"/>
                <a:cs typeface="Tahoma"/>
              </a:rPr>
              <a:t>)</a:t>
            </a:r>
            <a:endParaRPr sz="2180">
              <a:latin typeface="Tahoma"/>
              <a:cs typeface="Tahoma"/>
            </a:endParaRPr>
          </a:p>
        </p:txBody>
      </p:sp>
      <p:sp>
        <p:nvSpPr>
          <p:cNvPr id="27" name="object 27"/>
          <p:cNvSpPr txBox="1"/>
          <p:nvPr/>
        </p:nvSpPr>
        <p:spPr>
          <a:xfrm>
            <a:off x="7849231" y="5356233"/>
            <a:ext cx="157294" cy="268055"/>
          </a:xfrm>
          <a:prstGeom prst="rect">
            <a:avLst/>
          </a:prstGeom>
        </p:spPr>
        <p:txBody>
          <a:bodyPr vert="horz" wrap="square" lIns="0" tIns="23909" rIns="0" bIns="0" rtlCol="0">
            <a:spAutoFit/>
          </a:bodyPr>
          <a:lstStyle/>
          <a:p>
            <a:pPr marL="25168">
              <a:spcBef>
                <a:spcPts val="188"/>
              </a:spcBef>
            </a:pPr>
            <a:r>
              <a:rPr sz="1585" spc="30" dirty="0">
                <a:latin typeface="Calibri"/>
                <a:cs typeface="Calibri"/>
              </a:rPr>
              <a:t>2</a:t>
            </a:r>
            <a:endParaRPr sz="1585">
              <a:latin typeface="Calibri"/>
              <a:cs typeface="Calibri"/>
            </a:endParaRPr>
          </a:p>
        </p:txBody>
      </p:sp>
    </p:spTree>
  </p:cSld>
  <p:clrMapOvr>
    <a:masterClrMapping/>
  </p:clrMapOvr>
  <p:transition>
    <p:cut/>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E68E5BA-C675-4302-ABDA-3EFDD6418FDE}"/>
              </a:ext>
            </a:extLst>
          </p:cNvPr>
          <p:cNvSpPr>
            <a:spLocks noGrp="1"/>
          </p:cNvSpPr>
          <p:nvPr>
            <p:ph idx="1"/>
          </p:nvPr>
        </p:nvSpPr>
        <p:spPr>
          <a:xfrm>
            <a:off x="2470404" y="1608139"/>
            <a:ext cx="7359396" cy="4572000"/>
          </a:xfrm>
        </p:spPr>
        <p:txBody>
          <a:bodyPr/>
          <a:lstStyle/>
          <a:p>
            <a:pPr lvl="1"/>
            <a:endParaRPr lang="en-US" dirty="0"/>
          </a:p>
          <a:p>
            <a:pPr lvl="1"/>
            <a:endParaRPr lang="en-US" dirty="0"/>
          </a:p>
        </p:txBody>
      </p:sp>
      <p:sp>
        <p:nvSpPr>
          <p:cNvPr id="6" name="Title 1">
            <a:extLst>
              <a:ext uri="{FF2B5EF4-FFF2-40B4-BE49-F238E27FC236}">
                <a16:creationId xmlns:a16="http://schemas.microsoft.com/office/drawing/2014/main" id="{2447C70A-E8CD-4D7B-8C00-FF6EC3DCB236}"/>
              </a:ext>
            </a:extLst>
          </p:cNvPr>
          <p:cNvSpPr txBox="1">
            <a:spLocks/>
          </p:cNvSpPr>
          <p:nvPr/>
        </p:nvSpPr>
        <p:spPr>
          <a:xfrm>
            <a:off x="318370" y="387315"/>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This Time</a:t>
            </a:r>
          </a:p>
        </p:txBody>
      </p:sp>
      <p:sp>
        <p:nvSpPr>
          <p:cNvPr id="5" name="Content Placeholder 3">
            <a:extLst>
              <a:ext uri="{FF2B5EF4-FFF2-40B4-BE49-F238E27FC236}">
                <a16:creationId xmlns:a16="http://schemas.microsoft.com/office/drawing/2014/main" id="{EF77A64B-FB81-2AF7-47B1-7CC481CD8F82}"/>
              </a:ext>
            </a:extLst>
          </p:cNvPr>
          <p:cNvSpPr txBox="1">
            <a:spLocks/>
          </p:cNvSpPr>
          <p:nvPr/>
        </p:nvSpPr>
        <p:spPr>
          <a:xfrm>
            <a:off x="389852" y="1219201"/>
            <a:ext cx="1058294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dirty="0"/>
              <a:t>Sampling Distributions</a:t>
            </a:r>
          </a:p>
          <a:p>
            <a:r>
              <a:rPr lang="en-US" sz="2800" dirty="0"/>
              <a:t>Standard Errors and Confidence Intervals</a:t>
            </a:r>
          </a:p>
          <a:p>
            <a:r>
              <a:rPr lang="en-US" sz="2800" dirty="0"/>
              <a:t>Bootstrapping</a:t>
            </a:r>
          </a:p>
        </p:txBody>
      </p:sp>
      <p:sp>
        <p:nvSpPr>
          <p:cNvPr id="2" name="Title 1">
            <a:extLst>
              <a:ext uri="{FF2B5EF4-FFF2-40B4-BE49-F238E27FC236}">
                <a16:creationId xmlns:a16="http://schemas.microsoft.com/office/drawing/2014/main" id="{9F30AAFD-CC39-CD93-52D7-BD4EA8B3F5A0}"/>
              </a:ext>
            </a:extLst>
          </p:cNvPr>
          <p:cNvSpPr txBox="1">
            <a:spLocks/>
          </p:cNvSpPr>
          <p:nvPr/>
        </p:nvSpPr>
        <p:spPr>
          <a:xfrm>
            <a:off x="365760" y="3337560"/>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Next Time</a:t>
            </a:r>
          </a:p>
        </p:txBody>
      </p:sp>
      <p:sp>
        <p:nvSpPr>
          <p:cNvPr id="3" name="Content Placeholder 3">
            <a:extLst>
              <a:ext uri="{FF2B5EF4-FFF2-40B4-BE49-F238E27FC236}">
                <a16:creationId xmlns:a16="http://schemas.microsoft.com/office/drawing/2014/main" id="{EFE6D44A-2704-E962-92EB-D83252B97750}"/>
              </a:ext>
            </a:extLst>
          </p:cNvPr>
          <p:cNvSpPr txBox="1">
            <a:spLocks/>
          </p:cNvSpPr>
          <p:nvPr/>
        </p:nvSpPr>
        <p:spPr>
          <a:xfrm>
            <a:off x="381000" y="4130040"/>
            <a:ext cx="963472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i="1" dirty="0"/>
              <a:t>p </a:t>
            </a:r>
            <a:r>
              <a:rPr lang="en-US" sz="2800" dirty="0"/>
              <a:t>values</a:t>
            </a:r>
          </a:p>
          <a:p>
            <a:r>
              <a:rPr lang="en-US" sz="2800" dirty="0"/>
              <a:t>Hypothesis testing</a:t>
            </a:r>
          </a:p>
        </p:txBody>
      </p:sp>
    </p:spTree>
    <p:extLst>
      <p:ext uri="{BB962C8B-B14F-4D97-AF65-F5344CB8AC3E}">
        <p14:creationId xmlns:p14="http://schemas.microsoft.com/office/powerpoint/2010/main" val="35177828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Standard Errors</a:t>
            </a:r>
            <a:endParaRPr lang="en-US" dirty="0">
              <a:latin typeface="Times New Roman" panose="02020603050405020304" pitchFamily="18" charset="0"/>
              <a:cs typeface="Times New Roman" panose="02020603050405020304" pitchFamily="18" charset="0"/>
            </a:endParaRPr>
          </a:p>
        </p:txBody>
      </p:sp>
      <p:pic>
        <p:nvPicPr>
          <p:cNvPr id="4" name="Picture 2" descr="Population vs. Sample | Definitions, Differences &amp; Examples">
            <a:extLst>
              <a:ext uri="{FF2B5EF4-FFF2-40B4-BE49-F238E27FC236}">
                <a16:creationId xmlns:a16="http://schemas.microsoft.com/office/drawing/2014/main" id="{60B2AC6F-693A-E2BE-2A9A-0FFFF5A3CD4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4800" y="1252537"/>
            <a:ext cx="5560402" cy="5072063"/>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But different samples will give us different values for our </a:t>
            </a:r>
            <a:r>
              <a:rPr lang="en-US" sz="2400" u="sng" dirty="0">
                <a:cs typeface="Times New Roman" panose="02020603050405020304" pitchFamily="18" charset="0"/>
              </a:rPr>
              <a:t>statistics</a:t>
            </a:r>
            <a:r>
              <a:rPr lang="en-US" sz="2400" dirty="0">
                <a:cs typeface="Times New Roman" panose="02020603050405020304" pitchFamily="18" charset="0"/>
              </a:rPr>
              <a:t> </a:t>
            </a:r>
          </a:p>
          <a:p>
            <a:pPr marL="274320" lvl="1" indent="0">
              <a:buNone/>
            </a:pPr>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How can we measure this? </a:t>
            </a:r>
          </a:p>
        </p:txBody>
      </p:sp>
      <p:pic>
        <p:nvPicPr>
          <p:cNvPr id="3" name="Picture 2" descr="RStudio - RStudio">
            <a:extLst>
              <a:ext uri="{FF2B5EF4-FFF2-40B4-BE49-F238E27FC236}">
                <a16:creationId xmlns:a16="http://schemas.microsoft.com/office/drawing/2014/main" id="{D0E95496-EE6A-04BC-288C-EF9E00EBAA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0912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Standard Errors</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 name="Content Placeholder 3">
                <a:extLst>
                  <a:ext uri="{FF2B5EF4-FFF2-40B4-BE49-F238E27FC236}">
                    <a16:creationId xmlns:a16="http://schemas.microsoft.com/office/drawing/2014/main" id="{27FC24B6-9718-6D60-4073-DA5543D46569}"/>
                  </a:ext>
                </a:extLst>
              </p:cNvPr>
              <p:cNvSpPr>
                <a:spLocks noGrp="1"/>
              </p:cNvSpPr>
              <p:nvPr>
                <p:ph idx="1"/>
              </p:nvPr>
            </p:nvSpPr>
            <p:spPr>
              <a:xfrm>
                <a:off x="762000" y="962232"/>
                <a:ext cx="10058400" cy="5217905"/>
              </a:xfrm>
            </p:spPr>
            <p:txBody>
              <a:bodyPr>
                <a:normAutofit/>
              </a:bodyPr>
              <a:lstStyle/>
              <a:p>
                <a:pPr marL="0" indent="0">
                  <a:buNone/>
                </a:pPr>
                <a:r>
                  <a:rPr lang="en-US" sz="2400" dirty="0"/>
                  <a:t>We want something that communicates the </a:t>
                </a:r>
                <a:r>
                  <a:rPr lang="en-US" sz="2400" b="1" dirty="0"/>
                  <a:t>precision </a:t>
                </a:r>
                <a:r>
                  <a:rPr lang="en-US" sz="2400" dirty="0"/>
                  <a:t>of our estimator</a:t>
                </a:r>
              </a:p>
              <a:p>
                <a:pPr marL="0" indent="0">
                  <a:buNone/>
                </a:pPr>
                <a:endParaRPr lang="en-US" sz="2400" dirty="0"/>
              </a:p>
              <a:p>
                <a:pPr marL="0" indent="0">
                  <a:buNone/>
                </a:pPr>
                <a:endParaRPr lang="en-US" sz="2400" dirty="0"/>
              </a:p>
              <a:p>
                <a:pPr marL="0" indent="0">
                  <a:buNone/>
                </a:pPr>
                <a:endParaRPr lang="en-US" sz="2400" dirty="0"/>
              </a:p>
              <a:p>
                <a:r>
                  <a:rPr lang="en-US" sz="2400" dirty="0"/>
                  <a:t>Requires us to </a:t>
                </a:r>
                <a:r>
                  <a:rPr lang="en-US" sz="2400" b="1" dirty="0"/>
                  <a:t>model </a:t>
                </a:r>
                <a:r>
                  <a:rPr lang="en-US" sz="2400" dirty="0"/>
                  <a:t>the sampling distribution of an estimator (tells us how to get </a:t>
                </a:r>
                <a14:m>
                  <m:oMath xmlns:m="http://schemas.openxmlformats.org/officeDocument/2006/math">
                    <m:r>
                      <a:rPr lang="en-US" sz="2400" b="0" i="1" smtClean="0">
                        <a:latin typeface="Cambria Math" panose="02040503050406030204" pitchFamily="18" charset="0"/>
                      </a:rPr>
                      <m:t>𝑉</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𝜃</m:t>
                        </m:r>
                      </m:e>
                    </m:d>
                  </m:oMath>
                </a14:m>
                <a:r>
                  <a:rPr lang="en-US" sz="2400" dirty="0"/>
                  <a:t>.</a:t>
                </a:r>
              </a:p>
              <a:p>
                <a:r>
                  <a:rPr lang="en-US" sz="2400" dirty="0"/>
                  <a:t>For example, a sample mean from a normal distribution has a variance </a:t>
                </a:r>
                <a14:m>
                  <m:oMath xmlns:m="http://schemas.openxmlformats.org/officeDocument/2006/math">
                    <m:f>
                      <m:fPr>
                        <m:ctrlPr>
                          <a:rPr lang="en-US" sz="2400" b="0" i="1" smtClean="0">
                            <a:latin typeface="Cambria Math" panose="02040503050406030204" pitchFamily="18" charset="0"/>
                          </a:rPr>
                        </m:ctrlPr>
                      </m:fPr>
                      <m:num>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𝜎</m:t>
                            </m:r>
                          </m:e>
                          <m:sup>
                            <m:r>
                              <a:rPr lang="en-US" sz="2400" b="0" i="1" smtClean="0">
                                <a:latin typeface="Cambria Math" panose="02040503050406030204" pitchFamily="18" charset="0"/>
                              </a:rPr>
                              <m:t>2</m:t>
                            </m:r>
                          </m:sup>
                        </m:sSup>
                      </m:num>
                      <m:den>
                        <m:r>
                          <a:rPr lang="en-US" sz="2400" b="0" i="1" smtClean="0">
                            <a:latin typeface="Cambria Math" panose="02040503050406030204" pitchFamily="18" charset="0"/>
                          </a:rPr>
                          <m:t>𝑛</m:t>
                        </m:r>
                      </m:den>
                    </m:f>
                  </m:oMath>
                </a14:m>
                <a:endParaRPr lang="en-US" sz="2400" dirty="0"/>
              </a:p>
              <a:p>
                <a:pPr marL="0" indent="0">
                  <a:buNone/>
                </a:pPr>
                <a:endParaRPr lang="en-US" sz="2400" dirty="0"/>
              </a:p>
            </p:txBody>
          </p:sp>
        </mc:Choice>
        <mc:Fallback xmlns="">
          <p:sp>
            <p:nvSpPr>
              <p:cNvPr id="10" name="Content Placeholder 3">
                <a:extLst>
                  <a:ext uri="{FF2B5EF4-FFF2-40B4-BE49-F238E27FC236}">
                    <a16:creationId xmlns:a16="http://schemas.microsoft.com/office/drawing/2014/main" id="{27FC24B6-9718-6D60-4073-DA5543D46569}"/>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909" t="-1285" r="-1576"/>
                </a:stretch>
              </a:blipFill>
            </p:spPr>
            <p:txBody>
              <a:bodyPr/>
              <a:lstStyle/>
              <a:p>
                <a:r>
                  <a:rPr lang="en-US">
                    <a:noFill/>
                  </a:rPr>
                  <a:t> </a:t>
                </a:r>
              </a:p>
            </p:txBody>
          </p:sp>
        </mc:Fallback>
      </mc:AlternateContent>
      <p:pic>
        <p:nvPicPr>
          <p:cNvPr id="12" name="Picture 11">
            <a:extLst>
              <a:ext uri="{FF2B5EF4-FFF2-40B4-BE49-F238E27FC236}">
                <a16:creationId xmlns:a16="http://schemas.microsoft.com/office/drawing/2014/main" id="{B0F4CFC8-95DE-567A-0C92-895B950E297A}"/>
              </a:ext>
            </a:extLst>
          </p:cNvPr>
          <p:cNvPicPr>
            <a:picLocks noChangeAspect="1"/>
          </p:cNvPicPr>
          <p:nvPr/>
        </p:nvPicPr>
        <p:blipFill>
          <a:blip r:embed="rId4"/>
          <a:stretch>
            <a:fillRect/>
          </a:stretch>
        </p:blipFill>
        <p:spPr>
          <a:xfrm>
            <a:off x="4737030" y="1485831"/>
            <a:ext cx="2717940" cy="1333569"/>
          </a:xfrm>
          <a:prstGeom prst="rect">
            <a:avLst/>
          </a:prstGeom>
        </p:spPr>
      </p:pic>
    </p:spTree>
    <p:extLst>
      <p:ext uri="{BB962C8B-B14F-4D97-AF65-F5344CB8AC3E}">
        <p14:creationId xmlns:p14="http://schemas.microsoft.com/office/powerpoint/2010/main" val="167638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D40E2CA-5E62-74A9-3934-1B785AA88BF4}"/>
              </a:ext>
            </a:extLst>
          </p:cNvPr>
          <p:cNvSpPr txBox="1"/>
          <p:nvPr/>
        </p:nvSpPr>
        <p:spPr>
          <a:xfrm>
            <a:off x="7162800" y="4318337"/>
            <a:ext cx="3352800" cy="1015663"/>
          </a:xfrm>
          <a:prstGeom prst="rect">
            <a:avLst/>
          </a:prstGeom>
          <a:solidFill>
            <a:schemeClr val="accent5">
              <a:lumMod val="60000"/>
              <a:lumOff val="40000"/>
            </a:schemeClr>
          </a:solidFill>
        </p:spPr>
        <p:txBody>
          <a:bodyPr wrap="square" rtlCol="0">
            <a:spAutoFit/>
          </a:bodyPr>
          <a:lstStyle/>
          <a:p>
            <a:endParaRPr lang="en-US" dirty="0"/>
          </a:p>
          <a:p>
            <a:endParaRPr lang="en-US" dirty="0"/>
          </a:p>
          <a:p>
            <a:r>
              <a:rPr lang="en-US" sz="2400" b="1" u="sng" dirty="0"/>
              <a:t>Standard errors!</a:t>
            </a:r>
          </a:p>
        </p:txBody>
      </p:sp>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Standard Errors “Standardize” a Variable</a:t>
            </a:r>
            <a:endParaRPr lang="en-US"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2615136A-08D1-5B63-E381-B05D6572CE37}"/>
              </a:ext>
            </a:extLst>
          </p:cNvPr>
          <p:cNvPicPr>
            <a:picLocks noChangeAspect="1"/>
          </p:cNvPicPr>
          <p:nvPr/>
        </p:nvPicPr>
        <p:blipFill>
          <a:blip r:embed="rId3"/>
          <a:stretch>
            <a:fillRect/>
          </a:stretch>
        </p:blipFill>
        <p:spPr>
          <a:xfrm>
            <a:off x="990599" y="1219200"/>
            <a:ext cx="7713267" cy="3505200"/>
          </a:xfrm>
          <a:prstGeom prst="rect">
            <a:avLst/>
          </a:prstGeom>
        </p:spPr>
      </p:pic>
      <mc:AlternateContent xmlns:mc="http://schemas.openxmlformats.org/markup-compatibility/2006" xmlns:p14="http://schemas.microsoft.com/office/powerpoint/2010/main">
        <mc:Choice Requires="p14">
          <p:contentPart p14:bwMode="auto" r:id="rId4">
            <p14:nvContentPartPr>
              <p14:cNvPr id="9" name="Ink 8">
                <a:extLst>
                  <a:ext uri="{FF2B5EF4-FFF2-40B4-BE49-F238E27FC236}">
                    <a16:creationId xmlns:a16="http://schemas.microsoft.com/office/drawing/2014/main" id="{CE314F0A-56C4-CF0B-8D43-5923FB0A34CE}"/>
                  </a:ext>
                </a:extLst>
              </p14:cNvPr>
              <p14:cNvContentPartPr/>
              <p14:nvPr/>
            </p14:nvContentPartPr>
            <p14:xfrm>
              <a:off x="7011137" y="4038348"/>
              <a:ext cx="1345680" cy="384480"/>
            </p14:xfrm>
          </p:contentPart>
        </mc:Choice>
        <mc:Fallback xmlns="">
          <p:pic>
            <p:nvPicPr>
              <p:cNvPr id="9" name="Ink 8">
                <a:extLst>
                  <a:ext uri="{FF2B5EF4-FFF2-40B4-BE49-F238E27FC236}">
                    <a16:creationId xmlns:a16="http://schemas.microsoft.com/office/drawing/2014/main" id="{CE314F0A-56C4-CF0B-8D43-5923FB0A34CE}"/>
                  </a:ext>
                </a:extLst>
              </p:cNvPr>
              <p:cNvPicPr/>
              <p:nvPr/>
            </p:nvPicPr>
            <p:blipFill>
              <a:blip r:embed="rId5"/>
              <a:stretch>
                <a:fillRect/>
              </a:stretch>
            </p:blipFill>
            <p:spPr>
              <a:xfrm>
                <a:off x="6957497" y="3930708"/>
                <a:ext cx="1453320" cy="600120"/>
              </a:xfrm>
              <a:prstGeom prst="rect">
                <a:avLst/>
              </a:prstGeom>
            </p:spPr>
          </p:pic>
        </mc:Fallback>
      </mc:AlternateContent>
    </p:spTree>
    <p:extLst>
      <p:ext uri="{BB962C8B-B14F-4D97-AF65-F5344CB8AC3E}">
        <p14:creationId xmlns:p14="http://schemas.microsoft.com/office/powerpoint/2010/main" val="1554043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Okay but what is it?</a:t>
            </a: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E44BA0F-291D-1E92-1D83-64D7A8275638}"/>
              </a:ext>
            </a:extLst>
          </p:cNvPr>
          <p:cNvPicPr>
            <a:picLocks noChangeAspect="1"/>
          </p:cNvPicPr>
          <p:nvPr/>
        </p:nvPicPr>
        <p:blipFill>
          <a:blip r:embed="rId3"/>
          <a:stretch>
            <a:fillRect/>
          </a:stretch>
        </p:blipFill>
        <p:spPr>
          <a:xfrm>
            <a:off x="457200" y="962232"/>
            <a:ext cx="8001000" cy="5569894"/>
          </a:xfrm>
          <a:prstGeom prst="rect">
            <a:avLst/>
          </a:prstGeom>
        </p:spPr>
      </p:pic>
      <p:pic>
        <p:nvPicPr>
          <p:cNvPr id="3" name="Picture 2" descr="RStudio - RStudio">
            <a:extLst>
              <a:ext uri="{FF2B5EF4-FFF2-40B4-BE49-F238E27FC236}">
                <a16:creationId xmlns:a16="http://schemas.microsoft.com/office/drawing/2014/main" id="{CDCCC05F-9750-A824-EEB0-C794157BC6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5850160"/>
      </p:ext>
    </p:extLst>
  </p:cSld>
  <p:clrMapOvr>
    <a:masterClrMapping/>
  </p:clrMapOvr>
</p:sld>
</file>

<file path=ppt/theme/theme1.xml><?xml version="1.0" encoding="utf-8"?>
<a:theme xmlns:a="http://schemas.openxmlformats.org/drawingml/2006/main" name="View">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7645</TotalTime>
  <Words>3633</Words>
  <Application>Microsoft Office PowerPoint</Application>
  <PresentationFormat>Widescreen</PresentationFormat>
  <Paragraphs>460</Paragraphs>
  <Slides>59</Slides>
  <Notes>54</Notes>
  <HiddenSlides>0</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59</vt:i4>
      </vt:variant>
    </vt:vector>
  </HeadingPairs>
  <TitlesOfParts>
    <vt:vector size="71" baseType="lpstr">
      <vt:lpstr>Arial</vt:lpstr>
      <vt:lpstr>Calibri</vt:lpstr>
      <vt:lpstr>Cambria Math</vt:lpstr>
      <vt:lpstr>Century Schoolbook</vt:lpstr>
      <vt:lpstr>Lucida Sans Unicode</vt:lpstr>
      <vt:lpstr>Tahoma</vt:lpstr>
      <vt:lpstr>Times New Roman</vt:lpstr>
      <vt:lpstr>Trebuchet MS</vt:lpstr>
      <vt:lpstr>Verdana</vt:lpstr>
      <vt:lpstr>Wingdings 2</vt:lpstr>
      <vt:lpstr>View</vt:lpstr>
      <vt:lpstr>Office Theme</vt:lpstr>
      <vt:lpstr>Intermediate Statistics</vt:lpstr>
      <vt:lpstr>PowerPoint Presentation</vt:lpstr>
      <vt:lpstr>Populations and Samples</vt:lpstr>
      <vt:lpstr>Populations and Samples</vt:lpstr>
      <vt:lpstr>Standard Errors</vt:lpstr>
      <vt:lpstr>Standard Errors</vt:lpstr>
      <vt:lpstr>Standard Errors</vt:lpstr>
      <vt:lpstr>Standard Errors “Standardize” a Variable</vt:lpstr>
      <vt:lpstr>Okay but what is it?</vt:lpstr>
      <vt:lpstr>Some Cautions about the Standard Error</vt:lpstr>
      <vt:lpstr>Plotting Uncertainty: More Data Viz</vt:lpstr>
      <vt:lpstr>Sampling Distributions</vt:lpstr>
      <vt:lpstr>Common Sampling Distributions</vt:lpstr>
      <vt:lpstr>Common Sampling Distributions</vt:lpstr>
      <vt:lpstr>Common Sampling Distributions</vt:lpstr>
      <vt:lpstr>Normal RVs</vt:lpstr>
      <vt:lpstr>Normal RVs</vt:lpstr>
      <vt:lpstr>Standard Normal Distribution </vt:lpstr>
      <vt:lpstr>PowerPoint Presentation</vt:lpstr>
      <vt:lpstr>Standardization</vt:lpstr>
      <vt:lpstr>PowerPoint Presentation</vt:lpstr>
      <vt:lpstr>PowerPoint Presentation</vt:lpstr>
      <vt:lpstr>Why are Normal Distributions “Normal”?</vt:lpstr>
      <vt:lpstr>Why are Normal Distributions “Normal”?</vt:lpstr>
      <vt:lpstr>Another Handy Trick: Lognormal Distributions </vt:lpstr>
      <vt:lpstr>Another Handy Trick: Lognormal Distributions </vt:lpstr>
      <vt:lpstr>What is a Lognormal Distribution Capturing?</vt:lpstr>
      <vt:lpstr>Confidence Intervals</vt:lpstr>
      <vt:lpstr>Populations and Samples</vt:lpstr>
      <vt:lpstr>Calculating a CI</vt:lpstr>
      <vt:lpstr>Calculating a CI</vt:lpstr>
      <vt:lpstr>Calculating a CI</vt:lpstr>
      <vt:lpstr>Calculating a CI</vt:lpstr>
      <vt:lpstr>Calculating a CI</vt:lpstr>
      <vt:lpstr>Calculating a CI</vt:lpstr>
      <vt:lpstr>Calculating a CI for a Mean</vt:lpstr>
      <vt:lpstr>Calculating a CI for a Mean</vt:lpstr>
      <vt:lpstr>Interpreting a CI</vt:lpstr>
      <vt:lpstr>Calculating a CI</vt:lpstr>
      <vt:lpstr>Calculating a CI</vt:lpstr>
      <vt:lpstr>Example: Binomial Distribution + CI</vt:lpstr>
      <vt:lpstr>Example: Binomial Distribution + CI</vt:lpstr>
      <vt:lpstr>Example: Binomial Distribution + CI</vt:lpstr>
      <vt:lpstr>Example: Binomial Distribution + CI</vt:lpstr>
      <vt:lpstr>Other CI Examples</vt:lpstr>
      <vt:lpstr>Example: Survival Data</vt:lpstr>
      <vt:lpstr>How to Construct Survival Curves</vt:lpstr>
      <vt:lpstr>How to Read Survival Curves</vt:lpstr>
      <vt:lpstr>Example: Count Data</vt:lpstr>
      <vt:lpstr>The Poisson Distribution</vt:lpstr>
      <vt:lpstr>The Poisson Distribution</vt:lpstr>
      <vt:lpstr>Calculating a CI for a Standard Deviation</vt:lpstr>
      <vt:lpstr>Calculating a CI for Differences in Means/Proportions/SDs/etc. </vt:lpstr>
      <vt:lpstr>Calculating a CI for Differences in Means/Proportions/SDs/etc. </vt:lpstr>
      <vt:lpstr>Calculating a CI for Differences in Means/Proportions/SDs/etc. </vt:lpstr>
      <vt:lpstr>Bootstrapping &amp; CI Theory</vt:lpstr>
      <vt:lpstr>Bootstrapped Standard Errors </vt:lpstr>
      <vt:lpstr>Bootstrapped Standard Errors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Econometrics I:</dc:title>
  <dc:creator>Audrey Laporte</dc:creator>
  <cp:lastModifiedBy>Alexander Hoagland</cp:lastModifiedBy>
  <cp:revision>703</cp:revision>
  <dcterms:created xsi:type="dcterms:W3CDTF">2011-01-10T00:42:42Z</dcterms:created>
  <dcterms:modified xsi:type="dcterms:W3CDTF">2023-10-17T18:05:20Z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34a106e-6316-442c-ad35-738afd673d2b_Enabled">
    <vt:lpwstr>True</vt:lpwstr>
  </property>
  <property fmtid="{D5CDD505-2E9C-101B-9397-08002B2CF9AE}" pid="3" name="MSIP_Label_034a106e-6316-442c-ad35-738afd673d2b_SiteId">
    <vt:lpwstr>cddc1229-ac2a-4b97-b78a-0e5cacb5865c</vt:lpwstr>
  </property>
  <property fmtid="{D5CDD505-2E9C-101B-9397-08002B2CF9AE}" pid="4" name="MSIP_Label_034a106e-6316-442c-ad35-738afd673d2b_Owner">
    <vt:lpwstr>Eric.Nauenberg@ontario.ca</vt:lpwstr>
  </property>
  <property fmtid="{D5CDD505-2E9C-101B-9397-08002B2CF9AE}" pid="5" name="MSIP_Label_034a106e-6316-442c-ad35-738afd673d2b_SetDate">
    <vt:lpwstr>2020-08-28T20:23:07.5369310Z</vt:lpwstr>
  </property>
  <property fmtid="{D5CDD505-2E9C-101B-9397-08002B2CF9AE}" pid="6" name="MSIP_Label_034a106e-6316-442c-ad35-738afd673d2b_Name">
    <vt:lpwstr>OPS - Unclassified Information</vt:lpwstr>
  </property>
  <property fmtid="{D5CDD505-2E9C-101B-9397-08002B2CF9AE}" pid="7" name="MSIP_Label_034a106e-6316-442c-ad35-738afd673d2b_Application">
    <vt:lpwstr>Microsoft Azure Information Protection</vt:lpwstr>
  </property>
  <property fmtid="{D5CDD505-2E9C-101B-9397-08002B2CF9AE}" pid="8" name="MSIP_Label_034a106e-6316-442c-ad35-738afd673d2b_ActionId">
    <vt:lpwstr>e0d92f5a-28a2-4725-917b-84a82b221364</vt:lpwstr>
  </property>
  <property fmtid="{D5CDD505-2E9C-101B-9397-08002B2CF9AE}" pid="9" name="MSIP_Label_034a106e-6316-442c-ad35-738afd673d2b_Extended_MSFT_Method">
    <vt:lpwstr>Automatic</vt:lpwstr>
  </property>
  <property fmtid="{D5CDD505-2E9C-101B-9397-08002B2CF9AE}" pid="10" name="Sensitivity">
    <vt:lpwstr>OPS - Unclassified Information</vt:lpwstr>
  </property>
</Properties>
</file>

<file path=docProps/thumbnail.jpeg>
</file>